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</p:sldIdLst>
  <p:sldSz cy="5143500" cx="9144000"/>
  <p:notesSz cx="6858000" cy="9144000"/>
  <p:embeddedFontLst>
    <p:embeddedFont>
      <p:font typeface="IBM Plex Serif SemiBold"/>
      <p:regular r:id="rId65"/>
      <p:bold r:id="rId66"/>
      <p:italic r:id="rId67"/>
      <p:boldItalic r:id="rId68"/>
    </p:embeddedFont>
    <p:embeddedFont>
      <p:font typeface="IBM Plex Serif"/>
      <p:regular r:id="rId69"/>
      <p:bold r:id="rId70"/>
      <p:italic r:id="rId71"/>
      <p:boldItalic r:id="rId72"/>
    </p:embeddedFont>
    <p:embeddedFont>
      <p:font typeface="Archivo Medium"/>
      <p:regular r:id="rId73"/>
      <p:bold r:id="rId74"/>
      <p:italic r:id="rId75"/>
      <p:boldItalic r:id="rId76"/>
    </p:embeddedFont>
    <p:embeddedFont>
      <p:font typeface="IBM Plex Serif Medium"/>
      <p:regular r:id="rId77"/>
      <p:bold r:id="rId78"/>
      <p:italic r:id="rId79"/>
      <p:boldItalic r:id="rId80"/>
    </p:embeddedFont>
    <p:embeddedFont>
      <p:font typeface="Archivo"/>
      <p:regular r:id="rId81"/>
      <p:bold r:id="rId82"/>
      <p:italic r:id="rId83"/>
      <p:boldItalic r:id="rId84"/>
    </p:embeddedFont>
    <p:embeddedFont>
      <p:font typeface="Archivo SemiBold"/>
      <p:regular r:id="rId85"/>
      <p:bold r:id="rId86"/>
      <p:italic r:id="rId87"/>
      <p:boldItalic r:id="rId8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89" roundtripDataSignature="AMtx7mhIWrZgGw8IVVYBI1tCUyzFosxz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Archivo-boldItalic.fntdata"/><Relationship Id="rId83" Type="http://schemas.openxmlformats.org/officeDocument/2006/relationships/font" Target="fonts/Archivo-italic.fntdata"/><Relationship Id="rId42" Type="http://schemas.openxmlformats.org/officeDocument/2006/relationships/slide" Target="slides/slide37.xml"/><Relationship Id="rId86" Type="http://schemas.openxmlformats.org/officeDocument/2006/relationships/font" Target="fonts/ArchivoSemiBold-bold.fntdata"/><Relationship Id="rId41" Type="http://schemas.openxmlformats.org/officeDocument/2006/relationships/slide" Target="slides/slide36.xml"/><Relationship Id="rId85" Type="http://schemas.openxmlformats.org/officeDocument/2006/relationships/font" Target="fonts/ArchivoSemiBold-regular.fntdata"/><Relationship Id="rId44" Type="http://schemas.openxmlformats.org/officeDocument/2006/relationships/slide" Target="slides/slide39.xml"/><Relationship Id="rId88" Type="http://schemas.openxmlformats.org/officeDocument/2006/relationships/font" Target="fonts/ArchivoSemiBold-boldItalic.fntdata"/><Relationship Id="rId43" Type="http://schemas.openxmlformats.org/officeDocument/2006/relationships/slide" Target="slides/slide38.xml"/><Relationship Id="rId87" Type="http://schemas.openxmlformats.org/officeDocument/2006/relationships/font" Target="fonts/ArchivoSemiBold-italic.fntdata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9" Type="http://customschemas.google.com/relationships/presentationmetadata" Target="metadata"/><Relationship Id="rId80" Type="http://schemas.openxmlformats.org/officeDocument/2006/relationships/font" Target="fonts/IBMPlexSerifMedium-boldItalic.fntdata"/><Relationship Id="rId82" Type="http://schemas.openxmlformats.org/officeDocument/2006/relationships/font" Target="fonts/Archivo-bold.fntdata"/><Relationship Id="rId81" Type="http://schemas.openxmlformats.org/officeDocument/2006/relationships/font" Target="fonts/Archivo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ArchivoMedium-regular.fntdata"/><Relationship Id="rId72" Type="http://schemas.openxmlformats.org/officeDocument/2006/relationships/font" Target="fonts/IBMPlexSerif-boldItalic.fntdata"/><Relationship Id="rId31" Type="http://schemas.openxmlformats.org/officeDocument/2006/relationships/slide" Target="slides/slide26.xml"/><Relationship Id="rId75" Type="http://schemas.openxmlformats.org/officeDocument/2006/relationships/font" Target="fonts/ArchivoMedium-italic.fntdata"/><Relationship Id="rId30" Type="http://schemas.openxmlformats.org/officeDocument/2006/relationships/slide" Target="slides/slide25.xml"/><Relationship Id="rId74" Type="http://schemas.openxmlformats.org/officeDocument/2006/relationships/font" Target="fonts/ArchivoMedium-bold.fntdata"/><Relationship Id="rId33" Type="http://schemas.openxmlformats.org/officeDocument/2006/relationships/slide" Target="slides/slide28.xml"/><Relationship Id="rId77" Type="http://schemas.openxmlformats.org/officeDocument/2006/relationships/font" Target="fonts/IBMPlexSerifMedium-regular.fntdata"/><Relationship Id="rId32" Type="http://schemas.openxmlformats.org/officeDocument/2006/relationships/slide" Target="slides/slide27.xml"/><Relationship Id="rId76" Type="http://schemas.openxmlformats.org/officeDocument/2006/relationships/font" Target="fonts/ArchivoMedium-boldItalic.fntdata"/><Relationship Id="rId35" Type="http://schemas.openxmlformats.org/officeDocument/2006/relationships/slide" Target="slides/slide30.xml"/><Relationship Id="rId79" Type="http://schemas.openxmlformats.org/officeDocument/2006/relationships/font" Target="fonts/IBMPlexSerifMedium-italic.fntdata"/><Relationship Id="rId34" Type="http://schemas.openxmlformats.org/officeDocument/2006/relationships/slide" Target="slides/slide29.xml"/><Relationship Id="rId78" Type="http://schemas.openxmlformats.org/officeDocument/2006/relationships/font" Target="fonts/IBMPlexSerifMedium-bold.fntdata"/><Relationship Id="rId71" Type="http://schemas.openxmlformats.org/officeDocument/2006/relationships/font" Target="fonts/IBMPlexSerif-italic.fntdata"/><Relationship Id="rId70" Type="http://schemas.openxmlformats.org/officeDocument/2006/relationships/font" Target="fonts/IBMPlexSerif-bold.fntdata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font" Target="fonts/IBMPlexSerifSemiBold-bold.fntdata"/><Relationship Id="rId21" Type="http://schemas.openxmlformats.org/officeDocument/2006/relationships/slide" Target="slides/slide16.xml"/><Relationship Id="rId65" Type="http://schemas.openxmlformats.org/officeDocument/2006/relationships/font" Target="fonts/IBMPlexSerifSemiBold-regular.fntdata"/><Relationship Id="rId24" Type="http://schemas.openxmlformats.org/officeDocument/2006/relationships/slide" Target="slides/slide19.xml"/><Relationship Id="rId68" Type="http://schemas.openxmlformats.org/officeDocument/2006/relationships/font" Target="fonts/IBMPlexSerifSemiBold-boldItalic.fntdata"/><Relationship Id="rId23" Type="http://schemas.openxmlformats.org/officeDocument/2006/relationships/slide" Target="slides/slide18.xml"/><Relationship Id="rId67" Type="http://schemas.openxmlformats.org/officeDocument/2006/relationships/font" Target="fonts/IBMPlexSerifSemiBold-italic.fntdata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font" Target="fonts/IBMPlexSerif-regular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2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0" name="Google Shape;31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3" name="Google Shape;32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4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3" name="Google Shape;34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4" name="Google Shape;35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6:notes"/>
          <p:cNvSpPr/>
          <p:nvPr>
            <p:ph idx="2" type="sldImg"/>
          </p:nvPr>
        </p:nvSpPr>
        <p:spPr>
          <a:xfrm>
            <a:off x="381298" y="685800"/>
            <a:ext cx="609599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4" name="Google Shape;36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1" name="Google Shape;38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1" name="Google Shape;39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5" name="Google Shape;405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7" name="Google Shape;417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12:notes"/>
          <p:cNvSpPr/>
          <p:nvPr>
            <p:ph idx="2" type="sldImg"/>
          </p:nvPr>
        </p:nvSpPr>
        <p:spPr>
          <a:xfrm>
            <a:off x="381296" y="685800"/>
            <a:ext cx="609599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7" name="Google Shape;427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5" name="Google Shape;43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5" name="Google Shape;44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5" name="Google Shape;455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5" name="Google Shape;465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5" name="Google Shape;475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8:notes"/>
          <p:cNvSpPr/>
          <p:nvPr>
            <p:ph idx="2" type="sldImg"/>
          </p:nvPr>
        </p:nvSpPr>
        <p:spPr>
          <a:xfrm>
            <a:off x="381296" y="685800"/>
            <a:ext cx="609599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5" name="Google Shape;485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4" name="Google Shape;50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4" name="Google Shape;51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4" name="Google Shape;52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4" name="Google Shape;53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5" name="Google Shape;545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56" name="Google Shape;556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6:notes"/>
          <p:cNvSpPr/>
          <p:nvPr>
            <p:ph idx="2" type="sldImg"/>
          </p:nvPr>
        </p:nvSpPr>
        <p:spPr>
          <a:xfrm>
            <a:off x="381295" y="685800"/>
            <a:ext cx="609599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6" name="Google Shape;566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74" name="Google Shape;57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4" name="Google Shape;58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4" name="Google Shape;59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5" name="Google Shape;60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16" name="Google Shape;616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26" name="Google Shape;626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3:notes"/>
          <p:cNvSpPr/>
          <p:nvPr>
            <p:ph idx="2" type="sldImg"/>
          </p:nvPr>
        </p:nvSpPr>
        <p:spPr>
          <a:xfrm>
            <a:off x="381295" y="685800"/>
            <a:ext cx="609599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8" name="Google Shape;638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4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6" name="Google Shape;646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35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5" name="Google Shape;655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36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5" name="Google Shape;665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37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4" name="Google Shape;67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38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5" name="Google Shape;685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p39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4" name="Google Shape;694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p40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6" name="Google Shape;70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" name="Shape 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Google Shape;715;p41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16" name="Google Shape;71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42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7" name="Google Shape;727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43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41" name="Google Shape;74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p44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51" name="Google Shape;751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45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1" name="Google Shape;761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p46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2" name="Google Shape;772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" name="Shape 7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" name="Google Shape;783;p47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4" name="Google Shape;784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48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5" name="Google Shape;795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49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6" name="Google Shape;806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50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8" name="Google Shape;818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51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8" name="Google Shape;828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52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9" name="Google Shape;839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53:notes"/>
          <p:cNvSpPr/>
          <p:nvPr>
            <p:ph idx="2" type="sldImg"/>
          </p:nvPr>
        </p:nvSpPr>
        <p:spPr>
          <a:xfrm>
            <a:off x="381295" y="685800"/>
            <a:ext cx="609599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0" name="Google Shape;850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p54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8" name="Google Shape;858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p55:notes"/>
          <p:cNvSpPr/>
          <p:nvPr>
            <p:ph idx="2" type="sldImg"/>
          </p:nvPr>
        </p:nvSpPr>
        <p:spPr>
          <a:xfrm>
            <a:off x="381295" y="685800"/>
            <a:ext cx="609599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5" name="Google Shape;865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56:notes"/>
          <p:cNvSpPr/>
          <p:nvPr>
            <p:ph idx="2" type="sldImg"/>
          </p:nvPr>
        </p:nvSpPr>
        <p:spPr>
          <a:xfrm>
            <a:off x="381299" y="685800"/>
            <a:ext cx="609599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3" name="Google Shape;873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p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1" name="Google Shape;881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9" name="Google Shape;889;p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Google Shape;900;p59:notes"/>
          <p:cNvSpPr/>
          <p:nvPr>
            <p:ph idx="2" type="sldImg"/>
          </p:nvPr>
        </p:nvSpPr>
        <p:spPr>
          <a:xfrm>
            <a:off x="381298" y="685800"/>
            <a:ext cx="6095998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01" name="Google Shape;901;p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/ Dividers" type="titleOnly">
  <p:cSld name="TITLE_ONLY">
    <p:bg>
      <p:bgPr>
        <a:solidFill>
          <a:schemeClr val="dk2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61"/>
          <p:cNvSpPr txBox="1"/>
          <p:nvPr>
            <p:ph type="title"/>
          </p:nvPr>
        </p:nvSpPr>
        <p:spPr>
          <a:xfrm>
            <a:off x="390550" y="1892825"/>
            <a:ext cx="83727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10" name="Google Shape;10;p61"/>
          <p:cNvSpPr txBox="1"/>
          <p:nvPr>
            <p:ph idx="1" type="subTitle"/>
          </p:nvPr>
        </p:nvSpPr>
        <p:spPr>
          <a:xfrm>
            <a:off x="390550" y="2747563"/>
            <a:ext cx="8372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" name="Google Shape;11;p61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6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" name="Google Shape;14;p6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" name="Google Shape;15;p6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6" name="Google Shape;16;p6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" name="Google Shape;17;p6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8" name="Google Shape;18;p6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" name="Google Shape;19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6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" name="Google Shape;22;p6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3" name="Google Shape;23;p6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act Sheet">
  <p:cSld name="SECTION_TITLE_AND_DESCRIPTION"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3"/>
          <p:cNvSpPr/>
          <p:nvPr/>
        </p:nvSpPr>
        <p:spPr>
          <a:xfrm>
            <a:off x="5064475" y="142400"/>
            <a:ext cx="3911700" cy="483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26" name="Google Shape;26;p63"/>
          <p:cNvSpPr/>
          <p:nvPr>
            <p:ph idx="2" type="pic"/>
          </p:nvPr>
        </p:nvSpPr>
        <p:spPr>
          <a:xfrm>
            <a:off x="5898050" y="874499"/>
            <a:ext cx="2244600" cy="3330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27" name="Google Shape;27;p63"/>
          <p:cNvSpPr txBox="1"/>
          <p:nvPr>
            <p:ph type="title"/>
          </p:nvPr>
        </p:nvSpPr>
        <p:spPr>
          <a:xfrm>
            <a:off x="390550" y="421400"/>
            <a:ext cx="4109400" cy="116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28" name="Google Shape;28;p63"/>
          <p:cNvSpPr txBox="1"/>
          <p:nvPr>
            <p:ph idx="1" type="subTitle"/>
          </p:nvPr>
        </p:nvSpPr>
        <p:spPr>
          <a:xfrm>
            <a:off x="390550" y="1513075"/>
            <a:ext cx="33063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SemiBold"/>
              <a:buNone/>
              <a:defRPr sz="2000"/>
            </a:lvl9pPr>
          </a:lstStyle>
          <a:p/>
        </p:txBody>
      </p:sp>
      <p:sp>
        <p:nvSpPr>
          <p:cNvPr id="29" name="Google Shape;29;p63"/>
          <p:cNvSpPr txBox="1"/>
          <p:nvPr>
            <p:ph idx="3" type="subTitle"/>
          </p:nvPr>
        </p:nvSpPr>
        <p:spPr>
          <a:xfrm>
            <a:off x="390550" y="2366888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0" name="Google Shape;30;p63"/>
          <p:cNvSpPr txBox="1"/>
          <p:nvPr>
            <p:ph idx="4" type="subTitle"/>
          </p:nvPr>
        </p:nvSpPr>
        <p:spPr>
          <a:xfrm>
            <a:off x="2595025" y="2366888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1" name="Google Shape;31;p63"/>
          <p:cNvSpPr txBox="1"/>
          <p:nvPr>
            <p:ph idx="5" type="body"/>
          </p:nvPr>
        </p:nvSpPr>
        <p:spPr>
          <a:xfrm>
            <a:off x="390550" y="2870000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32" name="Google Shape;32;p63"/>
          <p:cNvSpPr txBox="1"/>
          <p:nvPr>
            <p:ph idx="6" type="body"/>
          </p:nvPr>
        </p:nvSpPr>
        <p:spPr>
          <a:xfrm>
            <a:off x="2595025" y="2870000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33" name="Google Shape;33;p63"/>
          <p:cNvSpPr txBox="1"/>
          <p:nvPr>
            <p:ph idx="7" type="subTitle"/>
          </p:nvPr>
        </p:nvSpPr>
        <p:spPr>
          <a:xfrm>
            <a:off x="390550" y="3612863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4" name="Google Shape;34;p63"/>
          <p:cNvSpPr txBox="1"/>
          <p:nvPr>
            <p:ph idx="8" type="subTitle"/>
          </p:nvPr>
        </p:nvSpPr>
        <p:spPr>
          <a:xfrm>
            <a:off x="2595025" y="3612863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35" name="Google Shape;35;p63"/>
          <p:cNvSpPr txBox="1"/>
          <p:nvPr>
            <p:ph idx="9" type="body"/>
          </p:nvPr>
        </p:nvSpPr>
        <p:spPr>
          <a:xfrm>
            <a:off x="390550" y="4115975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36" name="Google Shape;36;p63"/>
          <p:cNvSpPr txBox="1"/>
          <p:nvPr>
            <p:ph idx="13" type="body"/>
          </p:nvPr>
        </p:nvSpPr>
        <p:spPr>
          <a:xfrm>
            <a:off x="2595025" y="4115975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oduct">
  <p:cSld name="CUSTOM">
    <p:bg>
      <p:bgPr>
        <a:solidFill>
          <a:schemeClr val="lt2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4"/>
          <p:cNvSpPr/>
          <p:nvPr>
            <p:ph idx="2" type="pic"/>
          </p:nvPr>
        </p:nvSpPr>
        <p:spPr>
          <a:xfrm>
            <a:off x="4572100" y="194400"/>
            <a:ext cx="4368600" cy="4754700"/>
          </a:xfrm>
          <a:prstGeom prst="roundRect">
            <a:avLst>
              <a:gd fmla="val 3533" name="adj"/>
            </a:avLst>
          </a:prstGeom>
          <a:noFill/>
          <a:ln>
            <a:noFill/>
          </a:ln>
        </p:spPr>
      </p:sp>
      <p:sp>
        <p:nvSpPr>
          <p:cNvPr id="39" name="Google Shape;39;p64"/>
          <p:cNvSpPr txBox="1"/>
          <p:nvPr>
            <p:ph idx="1" type="subTitle"/>
          </p:nvPr>
        </p:nvSpPr>
        <p:spPr>
          <a:xfrm>
            <a:off x="391925" y="2038075"/>
            <a:ext cx="3737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IBM Plex Serif Medium"/>
              <a:buNone/>
              <a:defRPr sz="4000">
                <a:solidFill>
                  <a:schemeClr val="l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40" name="Google Shape;40;p64"/>
          <p:cNvSpPr txBox="1"/>
          <p:nvPr>
            <p:ph idx="3" type="subTitle"/>
          </p:nvPr>
        </p:nvSpPr>
        <p:spPr>
          <a:xfrm>
            <a:off x="1272125" y="3330763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 Medium"/>
              <a:buNone/>
              <a:defRPr>
                <a:solidFill>
                  <a:schemeClr val="lt1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ers">
  <p:cSld name="ONE_COLUMN_TEXT">
    <p:bg>
      <p:bgPr>
        <a:solidFill>
          <a:schemeClr val="lt1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5"/>
          <p:cNvSpPr txBox="1"/>
          <p:nvPr>
            <p:ph type="title"/>
          </p:nvPr>
        </p:nvSpPr>
        <p:spPr>
          <a:xfrm>
            <a:off x="390550" y="1281900"/>
            <a:ext cx="35430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/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43" name="Google Shape;43;p65"/>
          <p:cNvSpPr txBox="1"/>
          <p:nvPr>
            <p:ph idx="1" type="body"/>
          </p:nvPr>
        </p:nvSpPr>
        <p:spPr>
          <a:xfrm>
            <a:off x="390550" y="2425075"/>
            <a:ext cx="35430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cxnSp>
        <p:nvCxnSpPr>
          <p:cNvPr id="44" name="Google Shape;44;p65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65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ull Image Divider">
  <p:cSld name="TITLE_1">
    <p:bg>
      <p:bgPr>
        <a:solidFill>
          <a:schemeClr val="lt1"/>
        </a:solid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6"/>
          <p:cNvSpPr/>
          <p:nvPr>
            <p:ph idx="2" type="pic"/>
          </p:nvPr>
        </p:nvSpPr>
        <p:spPr>
          <a:xfrm>
            <a:off x="161800" y="148199"/>
            <a:ext cx="8830200" cy="4118700"/>
          </a:xfrm>
          <a:prstGeom prst="roundRect">
            <a:avLst>
              <a:gd fmla="val 4111" name="adj"/>
            </a:avLst>
          </a:prstGeom>
          <a:noFill/>
          <a:ln>
            <a:noFill/>
          </a:ln>
        </p:spPr>
      </p:sp>
      <p:sp>
        <p:nvSpPr>
          <p:cNvPr id="48" name="Google Shape;48;p66"/>
          <p:cNvSpPr txBox="1"/>
          <p:nvPr>
            <p:ph idx="1" type="subTitle"/>
          </p:nvPr>
        </p:nvSpPr>
        <p:spPr>
          <a:xfrm>
            <a:off x="156900" y="4448550"/>
            <a:ext cx="88302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IBM Plex Serif Medium"/>
              <a:buNone/>
              <a:defRPr sz="4000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istory">
  <p:cSld name="BIG_NUMBER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7"/>
          <p:cNvSpPr/>
          <p:nvPr/>
        </p:nvSpPr>
        <p:spPr>
          <a:xfrm>
            <a:off x="162975" y="142400"/>
            <a:ext cx="3911700" cy="483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51" name="Google Shape;51;p67"/>
          <p:cNvSpPr/>
          <p:nvPr>
            <p:ph idx="2" type="pic"/>
          </p:nvPr>
        </p:nvSpPr>
        <p:spPr>
          <a:xfrm>
            <a:off x="996550" y="874499"/>
            <a:ext cx="2244600" cy="3330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52" name="Google Shape;52;p67"/>
          <p:cNvSpPr txBox="1"/>
          <p:nvPr>
            <p:ph type="title"/>
          </p:nvPr>
        </p:nvSpPr>
        <p:spPr>
          <a:xfrm>
            <a:off x="4565075" y="316525"/>
            <a:ext cx="4109400" cy="116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53" name="Google Shape;53;p67"/>
          <p:cNvSpPr txBox="1"/>
          <p:nvPr>
            <p:ph idx="1" type="subTitle"/>
          </p:nvPr>
        </p:nvSpPr>
        <p:spPr>
          <a:xfrm>
            <a:off x="4565075" y="1623575"/>
            <a:ext cx="4109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4" name="Google Shape;54;p67"/>
          <p:cNvSpPr txBox="1"/>
          <p:nvPr>
            <p:ph idx="3" type="body"/>
          </p:nvPr>
        </p:nvSpPr>
        <p:spPr>
          <a:xfrm>
            <a:off x="4565075" y="2126675"/>
            <a:ext cx="4109400" cy="10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55" name="Google Shape;55;p67"/>
          <p:cNvSpPr txBox="1"/>
          <p:nvPr>
            <p:ph idx="4" type="subTitle"/>
          </p:nvPr>
        </p:nvSpPr>
        <p:spPr>
          <a:xfrm>
            <a:off x="4565075" y="3225275"/>
            <a:ext cx="4109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chivo"/>
              <a:buNone/>
              <a:defRPr b="1">
                <a:solidFill>
                  <a:schemeClr val="dk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56" name="Google Shape;56;p67"/>
          <p:cNvSpPr txBox="1"/>
          <p:nvPr>
            <p:ph idx="5" type="body"/>
          </p:nvPr>
        </p:nvSpPr>
        <p:spPr>
          <a:xfrm>
            <a:off x="4565075" y="3728375"/>
            <a:ext cx="4109400" cy="10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 type="secHead">
  <p:cSld name="SECTION_HEADER">
    <p:bg>
      <p:bgPr>
        <a:solidFill>
          <a:schemeClr val="lt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9" name="Google Shape;59;p68"/>
          <p:cNvSpPr txBox="1"/>
          <p:nvPr>
            <p:ph type="title"/>
          </p:nvPr>
        </p:nvSpPr>
        <p:spPr>
          <a:xfrm>
            <a:off x="390550" y="575525"/>
            <a:ext cx="83727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sz="4000"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60" name="Google Shape;60;p68"/>
          <p:cNvSpPr txBox="1"/>
          <p:nvPr>
            <p:ph idx="1" type="subTitle"/>
          </p:nvPr>
        </p:nvSpPr>
        <p:spPr>
          <a:xfrm>
            <a:off x="597000" y="1740250"/>
            <a:ext cx="19875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1" name="Google Shape;61;p68"/>
          <p:cNvSpPr txBox="1"/>
          <p:nvPr>
            <p:ph idx="2" type="subTitle"/>
          </p:nvPr>
        </p:nvSpPr>
        <p:spPr>
          <a:xfrm>
            <a:off x="2584500" y="1740250"/>
            <a:ext cx="19875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2" name="Google Shape;62;p68"/>
          <p:cNvSpPr txBox="1"/>
          <p:nvPr>
            <p:ph idx="3" type="subTitle"/>
          </p:nvPr>
        </p:nvSpPr>
        <p:spPr>
          <a:xfrm>
            <a:off x="4572000" y="1740250"/>
            <a:ext cx="19875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3" name="Google Shape;63;p68"/>
          <p:cNvSpPr txBox="1"/>
          <p:nvPr>
            <p:ph idx="4" type="subTitle"/>
          </p:nvPr>
        </p:nvSpPr>
        <p:spPr>
          <a:xfrm>
            <a:off x="6559500" y="1740250"/>
            <a:ext cx="19875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64" name="Google Shape;64;p68"/>
          <p:cNvSpPr txBox="1"/>
          <p:nvPr>
            <p:ph idx="5" type="body"/>
          </p:nvPr>
        </p:nvSpPr>
        <p:spPr>
          <a:xfrm>
            <a:off x="597000" y="2357950"/>
            <a:ext cx="19875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65" name="Google Shape;65;p68"/>
          <p:cNvSpPr txBox="1"/>
          <p:nvPr>
            <p:ph idx="6" type="body"/>
          </p:nvPr>
        </p:nvSpPr>
        <p:spPr>
          <a:xfrm>
            <a:off x="2584500" y="2357950"/>
            <a:ext cx="19875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66" name="Google Shape;66;p68"/>
          <p:cNvSpPr txBox="1"/>
          <p:nvPr>
            <p:ph idx="7" type="body"/>
          </p:nvPr>
        </p:nvSpPr>
        <p:spPr>
          <a:xfrm>
            <a:off x="4572000" y="2357950"/>
            <a:ext cx="19875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67" name="Google Shape;67;p68"/>
          <p:cNvSpPr txBox="1"/>
          <p:nvPr>
            <p:ph idx="8" type="body"/>
          </p:nvPr>
        </p:nvSpPr>
        <p:spPr>
          <a:xfrm>
            <a:off x="6559500" y="2357950"/>
            <a:ext cx="1987500" cy="195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cxnSp>
        <p:nvCxnSpPr>
          <p:cNvPr id="68" name="Google Shape;68;p68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9" name="Google Shape;69;p68"/>
          <p:cNvSpPr txBox="1"/>
          <p:nvPr>
            <p:ph idx="9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ny Structure" type="tx">
  <p:cSld name="TITLE_AND_BODY">
    <p:bg>
      <p:bgPr>
        <a:solidFill>
          <a:schemeClr val="dk2"/>
        </a:solid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69"/>
          <p:cNvSpPr/>
          <p:nvPr>
            <p:ph idx="2" type="pic"/>
          </p:nvPr>
        </p:nvSpPr>
        <p:spPr>
          <a:xfrm>
            <a:off x="887950" y="2076850"/>
            <a:ext cx="1536599" cy="20352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72" name="Google Shape;72;p69"/>
          <p:cNvSpPr/>
          <p:nvPr>
            <p:ph idx="3" type="pic"/>
          </p:nvPr>
        </p:nvSpPr>
        <p:spPr>
          <a:xfrm>
            <a:off x="2831750" y="2076850"/>
            <a:ext cx="1536599" cy="20352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73" name="Google Shape;73;p69"/>
          <p:cNvSpPr/>
          <p:nvPr>
            <p:ph idx="4" type="pic"/>
          </p:nvPr>
        </p:nvSpPr>
        <p:spPr>
          <a:xfrm>
            <a:off x="4775713" y="2076850"/>
            <a:ext cx="1536599" cy="20352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74" name="Google Shape;74;p69"/>
          <p:cNvSpPr/>
          <p:nvPr>
            <p:ph idx="5" type="pic"/>
          </p:nvPr>
        </p:nvSpPr>
        <p:spPr>
          <a:xfrm>
            <a:off x="6719663" y="2076850"/>
            <a:ext cx="1536599" cy="20352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75" name="Google Shape;75;p69"/>
          <p:cNvSpPr txBox="1"/>
          <p:nvPr>
            <p:ph type="title"/>
          </p:nvPr>
        </p:nvSpPr>
        <p:spPr>
          <a:xfrm>
            <a:off x="390550" y="575525"/>
            <a:ext cx="83727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76" name="Google Shape;76;p69"/>
          <p:cNvSpPr txBox="1"/>
          <p:nvPr>
            <p:ph idx="1" type="subTitle"/>
          </p:nvPr>
        </p:nvSpPr>
        <p:spPr>
          <a:xfrm>
            <a:off x="390550" y="1430263"/>
            <a:ext cx="8372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7" name="Google Shape;77;p69"/>
          <p:cNvSpPr txBox="1"/>
          <p:nvPr>
            <p:ph idx="6" type="subTitle"/>
          </p:nvPr>
        </p:nvSpPr>
        <p:spPr>
          <a:xfrm>
            <a:off x="887950" y="4112050"/>
            <a:ext cx="1536599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78" name="Google Shape;78;p69"/>
          <p:cNvSpPr txBox="1"/>
          <p:nvPr>
            <p:ph idx="7" type="subTitle"/>
          </p:nvPr>
        </p:nvSpPr>
        <p:spPr>
          <a:xfrm>
            <a:off x="2831827" y="4112050"/>
            <a:ext cx="1536599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79" name="Google Shape;79;p69"/>
          <p:cNvSpPr txBox="1"/>
          <p:nvPr>
            <p:ph idx="8" type="subTitle"/>
          </p:nvPr>
        </p:nvSpPr>
        <p:spPr>
          <a:xfrm>
            <a:off x="4775719" y="4112050"/>
            <a:ext cx="1536599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80" name="Google Shape;80;p69"/>
          <p:cNvSpPr txBox="1"/>
          <p:nvPr>
            <p:ph idx="9" type="subTitle"/>
          </p:nvPr>
        </p:nvSpPr>
        <p:spPr>
          <a:xfrm>
            <a:off x="6719622" y="4112050"/>
            <a:ext cx="1536599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cxnSp>
        <p:nvCxnSpPr>
          <p:cNvPr id="81" name="Google Shape;81;p69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2" name="Google Shape;82;p69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adership" type="twoColTx">
  <p:cSld name="TITLE_AND_TWO_COLUMNS"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70"/>
          <p:cNvSpPr/>
          <p:nvPr/>
        </p:nvSpPr>
        <p:spPr>
          <a:xfrm>
            <a:off x="162975" y="142400"/>
            <a:ext cx="3911700" cy="48333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85" name="Google Shape;85;p70"/>
          <p:cNvSpPr/>
          <p:nvPr>
            <p:ph idx="2" type="pic"/>
          </p:nvPr>
        </p:nvSpPr>
        <p:spPr>
          <a:xfrm>
            <a:off x="996550" y="874499"/>
            <a:ext cx="2244600" cy="33309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86" name="Google Shape;86;p70"/>
          <p:cNvSpPr txBox="1"/>
          <p:nvPr>
            <p:ph idx="1" type="subTitle"/>
          </p:nvPr>
        </p:nvSpPr>
        <p:spPr>
          <a:xfrm>
            <a:off x="4643075" y="1724013"/>
            <a:ext cx="3911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 Medium"/>
              <a:buNone/>
              <a:defRPr sz="2000">
                <a:latin typeface="IBM Plex Serif Medium"/>
                <a:ea typeface="IBM Plex Serif Medium"/>
                <a:cs typeface="IBM Plex Serif Medium"/>
                <a:sym typeface="IBM Plex Serif Medium"/>
              </a:defRPr>
            </a:lvl9pPr>
          </a:lstStyle>
          <a:p/>
        </p:txBody>
      </p:sp>
      <p:sp>
        <p:nvSpPr>
          <p:cNvPr id="87" name="Google Shape;87;p70"/>
          <p:cNvSpPr txBox="1"/>
          <p:nvPr>
            <p:ph idx="3" type="subTitle"/>
          </p:nvPr>
        </p:nvSpPr>
        <p:spPr>
          <a:xfrm>
            <a:off x="5622325" y="3180387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 Medium"/>
              <a:buNone/>
              <a:defRPr>
                <a:solidFill>
                  <a:schemeClr val="lt2"/>
                </a:solidFill>
                <a:latin typeface="Archivo Medium"/>
                <a:ea typeface="Archivo Medium"/>
                <a:cs typeface="Archivo Medium"/>
                <a:sym typeface="Archivo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vestors">
  <p:cSld name="MAIN_POINT">
    <p:bg>
      <p:bgPr>
        <a:solidFill>
          <a:schemeClr val="dk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1"/>
          <p:cNvSpPr/>
          <p:nvPr>
            <p:ph idx="2" type="pic"/>
          </p:nvPr>
        </p:nvSpPr>
        <p:spPr>
          <a:xfrm>
            <a:off x="4644325" y="1140011"/>
            <a:ext cx="1929900" cy="28635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90" name="Google Shape;90;p71"/>
          <p:cNvSpPr/>
          <p:nvPr>
            <p:ph idx="3" type="pic"/>
          </p:nvPr>
        </p:nvSpPr>
        <p:spPr>
          <a:xfrm>
            <a:off x="6833350" y="1140011"/>
            <a:ext cx="1929900" cy="28635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91" name="Google Shape;91;p71"/>
          <p:cNvSpPr txBox="1"/>
          <p:nvPr>
            <p:ph type="title"/>
          </p:nvPr>
        </p:nvSpPr>
        <p:spPr>
          <a:xfrm>
            <a:off x="390550" y="1436463"/>
            <a:ext cx="35430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92" name="Google Shape;92;p71"/>
          <p:cNvSpPr txBox="1"/>
          <p:nvPr>
            <p:ph idx="1" type="body"/>
          </p:nvPr>
        </p:nvSpPr>
        <p:spPr>
          <a:xfrm>
            <a:off x="390550" y="2579637"/>
            <a:ext cx="3543000" cy="11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93" name="Google Shape;93;p71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4" name="Google Shape;94;p71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ission">
  <p:cSld name="CAPTION_ONLY">
    <p:bg>
      <p:bgPr>
        <a:solidFill>
          <a:schemeClr val="lt2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72"/>
          <p:cNvSpPr txBox="1"/>
          <p:nvPr>
            <p:ph idx="1" type="subTitle"/>
          </p:nvPr>
        </p:nvSpPr>
        <p:spPr>
          <a:xfrm>
            <a:off x="4217250" y="873788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98" name="Google Shape;98;p72"/>
          <p:cNvSpPr txBox="1"/>
          <p:nvPr>
            <p:ph idx="2" type="subTitle"/>
          </p:nvPr>
        </p:nvSpPr>
        <p:spPr>
          <a:xfrm>
            <a:off x="6421725" y="873788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99" name="Google Shape;99;p72"/>
          <p:cNvSpPr txBox="1"/>
          <p:nvPr>
            <p:ph idx="3" type="body"/>
          </p:nvPr>
        </p:nvSpPr>
        <p:spPr>
          <a:xfrm>
            <a:off x="4217250" y="1376900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00" name="Google Shape;100;p72"/>
          <p:cNvSpPr txBox="1"/>
          <p:nvPr>
            <p:ph idx="4" type="body"/>
          </p:nvPr>
        </p:nvSpPr>
        <p:spPr>
          <a:xfrm>
            <a:off x="6421725" y="1376900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01" name="Google Shape;101;p72"/>
          <p:cNvSpPr txBox="1"/>
          <p:nvPr>
            <p:ph idx="5" type="subTitle"/>
          </p:nvPr>
        </p:nvSpPr>
        <p:spPr>
          <a:xfrm>
            <a:off x="4217250" y="2119763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02" name="Google Shape;102;p72"/>
          <p:cNvSpPr txBox="1"/>
          <p:nvPr>
            <p:ph idx="6" type="subTitle"/>
          </p:nvPr>
        </p:nvSpPr>
        <p:spPr>
          <a:xfrm>
            <a:off x="6421725" y="2119763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03" name="Google Shape;103;p72"/>
          <p:cNvSpPr txBox="1"/>
          <p:nvPr>
            <p:ph idx="7" type="body"/>
          </p:nvPr>
        </p:nvSpPr>
        <p:spPr>
          <a:xfrm>
            <a:off x="4217250" y="2622875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04" name="Google Shape;104;p72"/>
          <p:cNvSpPr txBox="1"/>
          <p:nvPr>
            <p:ph idx="8" type="body"/>
          </p:nvPr>
        </p:nvSpPr>
        <p:spPr>
          <a:xfrm>
            <a:off x="6421725" y="2622875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05" name="Google Shape;105;p72"/>
          <p:cNvSpPr txBox="1"/>
          <p:nvPr>
            <p:ph idx="9" type="subTitle"/>
          </p:nvPr>
        </p:nvSpPr>
        <p:spPr>
          <a:xfrm>
            <a:off x="4217250" y="3365738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06" name="Google Shape;106;p72"/>
          <p:cNvSpPr txBox="1"/>
          <p:nvPr>
            <p:ph idx="13" type="subTitle"/>
          </p:nvPr>
        </p:nvSpPr>
        <p:spPr>
          <a:xfrm>
            <a:off x="6421725" y="3365738"/>
            <a:ext cx="19770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07" name="Google Shape;107;p72"/>
          <p:cNvSpPr txBox="1"/>
          <p:nvPr>
            <p:ph idx="14" type="body"/>
          </p:nvPr>
        </p:nvSpPr>
        <p:spPr>
          <a:xfrm>
            <a:off x="4217250" y="3868850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08" name="Google Shape;108;p72"/>
          <p:cNvSpPr txBox="1"/>
          <p:nvPr>
            <p:ph idx="15" type="body"/>
          </p:nvPr>
        </p:nvSpPr>
        <p:spPr>
          <a:xfrm>
            <a:off x="6421725" y="3868850"/>
            <a:ext cx="19770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109" name="Google Shape;109;p72"/>
          <p:cNvSpPr txBox="1"/>
          <p:nvPr>
            <p:ph type="title"/>
          </p:nvPr>
        </p:nvSpPr>
        <p:spPr>
          <a:xfrm>
            <a:off x="390550" y="2087700"/>
            <a:ext cx="34299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chivo SemiBold"/>
              <a:buNone/>
              <a:defRPr sz="4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cxnSp>
        <p:nvCxnSpPr>
          <p:cNvPr id="110" name="Google Shape;110;p72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72"/>
          <p:cNvSpPr txBox="1"/>
          <p:nvPr>
            <p:ph idx="16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allery" type="blank">
  <p:cSld name="BLANK">
    <p:bg>
      <p:bgPr>
        <a:solidFill>
          <a:schemeClr val="lt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3"/>
          <p:cNvSpPr/>
          <p:nvPr>
            <p:ph idx="2" type="pic"/>
          </p:nvPr>
        </p:nvSpPr>
        <p:spPr>
          <a:xfrm>
            <a:off x="390550" y="516500"/>
            <a:ext cx="2736000" cy="4502100"/>
          </a:xfrm>
          <a:prstGeom prst="roundRect">
            <a:avLst>
              <a:gd fmla="val 4168" name="adj"/>
            </a:avLst>
          </a:prstGeom>
          <a:noFill/>
          <a:ln>
            <a:noFill/>
          </a:ln>
        </p:spPr>
      </p:sp>
      <p:sp>
        <p:nvSpPr>
          <p:cNvPr id="114" name="Google Shape;114;p73"/>
          <p:cNvSpPr/>
          <p:nvPr>
            <p:ph idx="3" type="pic"/>
          </p:nvPr>
        </p:nvSpPr>
        <p:spPr>
          <a:xfrm>
            <a:off x="3208850" y="516500"/>
            <a:ext cx="2736000" cy="2183400"/>
          </a:xfrm>
          <a:prstGeom prst="roundRect">
            <a:avLst>
              <a:gd fmla="val 4168" name="adj"/>
            </a:avLst>
          </a:prstGeom>
          <a:noFill/>
          <a:ln>
            <a:noFill/>
          </a:ln>
        </p:spPr>
      </p:sp>
      <p:sp>
        <p:nvSpPr>
          <p:cNvPr id="115" name="Google Shape;115;p73"/>
          <p:cNvSpPr/>
          <p:nvPr>
            <p:ph idx="4" type="pic"/>
          </p:nvPr>
        </p:nvSpPr>
        <p:spPr>
          <a:xfrm>
            <a:off x="3208850" y="2786900"/>
            <a:ext cx="2736000" cy="2231700"/>
          </a:xfrm>
          <a:prstGeom prst="roundRect">
            <a:avLst>
              <a:gd fmla="val 4168" name="adj"/>
            </a:avLst>
          </a:prstGeom>
          <a:noFill/>
          <a:ln>
            <a:noFill/>
          </a:ln>
        </p:spPr>
      </p:sp>
      <p:sp>
        <p:nvSpPr>
          <p:cNvPr id="116" name="Google Shape;116;p73"/>
          <p:cNvSpPr/>
          <p:nvPr>
            <p:ph idx="5" type="pic"/>
          </p:nvPr>
        </p:nvSpPr>
        <p:spPr>
          <a:xfrm>
            <a:off x="6027149" y="2174900"/>
            <a:ext cx="2736000" cy="2843699"/>
          </a:xfrm>
          <a:prstGeom prst="roundRect">
            <a:avLst>
              <a:gd fmla="val 4168" name="adj"/>
            </a:avLst>
          </a:prstGeom>
          <a:noFill/>
          <a:ln>
            <a:noFill/>
          </a:ln>
        </p:spPr>
      </p:sp>
      <p:sp>
        <p:nvSpPr>
          <p:cNvPr id="117" name="Google Shape;117;p73"/>
          <p:cNvSpPr/>
          <p:nvPr>
            <p:ph idx="6" type="pic"/>
          </p:nvPr>
        </p:nvSpPr>
        <p:spPr>
          <a:xfrm>
            <a:off x="6027149" y="516500"/>
            <a:ext cx="2736000" cy="1566300"/>
          </a:xfrm>
          <a:prstGeom prst="roundRect">
            <a:avLst>
              <a:gd fmla="val 4168" name="adj"/>
            </a:avLst>
          </a:prstGeom>
          <a:noFill/>
          <a:ln>
            <a:noFill/>
          </a:ln>
        </p:spPr>
      </p:sp>
      <p:sp>
        <p:nvSpPr>
          <p:cNvPr id="118" name="Google Shape;118;p7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19" name="Google Shape;119;p73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20" name="Google Shape;120;p73"/>
          <p:cNvSpPr txBox="1"/>
          <p:nvPr>
            <p:ph idx="7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s Kit">
  <p:cSld name="CUSTOM_1">
    <p:bg>
      <p:bgPr>
        <a:solidFill>
          <a:schemeClr val="lt1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4"/>
          <p:cNvSpPr/>
          <p:nvPr>
            <p:ph idx="2" type="pic"/>
          </p:nvPr>
        </p:nvSpPr>
        <p:spPr>
          <a:xfrm>
            <a:off x="236850" y="2068225"/>
            <a:ext cx="8661300" cy="2851800"/>
          </a:xfrm>
          <a:prstGeom prst="roundRect">
            <a:avLst>
              <a:gd fmla="val 7221" name="adj"/>
            </a:avLst>
          </a:prstGeom>
          <a:noFill/>
          <a:ln>
            <a:noFill/>
          </a:ln>
        </p:spPr>
      </p:sp>
      <p:sp>
        <p:nvSpPr>
          <p:cNvPr id="123" name="Google Shape;123;p74"/>
          <p:cNvSpPr txBox="1"/>
          <p:nvPr>
            <p:ph idx="1" type="subTitle"/>
          </p:nvPr>
        </p:nvSpPr>
        <p:spPr>
          <a:xfrm>
            <a:off x="390550" y="630775"/>
            <a:ext cx="22662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24" name="Google Shape;124;p74"/>
          <p:cNvSpPr txBox="1"/>
          <p:nvPr>
            <p:ph idx="3" type="body"/>
          </p:nvPr>
        </p:nvSpPr>
        <p:spPr>
          <a:xfrm>
            <a:off x="390550" y="1133875"/>
            <a:ext cx="22662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25" name="Google Shape;125;p74"/>
          <p:cNvSpPr txBox="1"/>
          <p:nvPr>
            <p:ph idx="4" type="subTitle"/>
          </p:nvPr>
        </p:nvSpPr>
        <p:spPr>
          <a:xfrm>
            <a:off x="3434400" y="630775"/>
            <a:ext cx="22662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26" name="Google Shape;126;p74"/>
          <p:cNvSpPr txBox="1"/>
          <p:nvPr>
            <p:ph idx="5" type="body"/>
          </p:nvPr>
        </p:nvSpPr>
        <p:spPr>
          <a:xfrm>
            <a:off x="3434400" y="1133875"/>
            <a:ext cx="22662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27" name="Google Shape;127;p74"/>
          <p:cNvSpPr txBox="1"/>
          <p:nvPr>
            <p:ph idx="6" type="subTitle"/>
          </p:nvPr>
        </p:nvSpPr>
        <p:spPr>
          <a:xfrm>
            <a:off x="6478250" y="630775"/>
            <a:ext cx="22662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28" name="Google Shape;128;p74"/>
          <p:cNvSpPr txBox="1"/>
          <p:nvPr>
            <p:ph idx="7" type="body"/>
          </p:nvPr>
        </p:nvSpPr>
        <p:spPr>
          <a:xfrm>
            <a:off x="6478250" y="1133875"/>
            <a:ext cx="22662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29" name="Google Shape;129;p7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30" name="Google Shape;130;p74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1" name="Google Shape;131;p74"/>
          <p:cNvSpPr txBox="1"/>
          <p:nvPr>
            <p:ph idx="8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/ Contact">
  <p:cSld name="CUSTOM_2">
    <p:bg>
      <p:bgPr>
        <a:solidFill>
          <a:schemeClr val="lt1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5"/>
          <p:cNvSpPr/>
          <p:nvPr>
            <p:ph idx="2" type="pic"/>
          </p:nvPr>
        </p:nvSpPr>
        <p:spPr>
          <a:xfrm>
            <a:off x="3753475" y="661550"/>
            <a:ext cx="1101900" cy="1323300"/>
          </a:xfrm>
          <a:prstGeom prst="roundRect">
            <a:avLst>
              <a:gd fmla="val 49883" name="adj"/>
            </a:avLst>
          </a:prstGeom>
          <a:noFill/>
          <a:ln>
            <a:noFill/>
          </a:ln>
        </p:spPr>
      </p:sp>
      <p:sp>
        <p:nvSpPr>
          <p:cNvPr id="134" name="Google Shape;134;p75"/>
          <p:cNvSpPr/>
          <p:nvPr>
            <p:ph idx="3" type="pic"/>
          </p:nvPr>
        </p:nvSpPr>
        <p:spPr>
          <a:xfrm>
            <a:off x="5593875" y="661550"/>
            <a:ext cx="1101900" cy="1323300"/>
          </a:xfrm>
          <a:prstGeom prst="roundRect">
            <a:avLst>
              <a:gd fmla="val 49883" name="adj"/>
            </a:avLst>
          </a:prstGeom>
          <a:noFill/>
          <a:ln>
            <a:noFill/>
          </a:ln>
        </p:spPr>
      </p:sp>
      <p:sp>
        <p:nvSpPr>
          <p:cNvPr id="135" name="Google Shape;135;p75"/>
          <p:cNvSpPr/>
          <p:nvPr>
            <p:ph idx="4" type="pic"/>
          </p:nvPr>
        </p:nvSpPr>
        <p:spPr>
          <a:xfrm>
            <a:off x="7434275" y="661550"/>
            <a:ext cx="1101900" cy="1323300"/>
          </a:xfrm>
          <a:prstGeom prst="roundRect">
            <a:avLst>
              <a:gd fmla="val 49883" name="adj"/>
            </a:avLst>
          </a:prstGeom>
          <a:noFill/>
          <a:ln>
            <a:noFill/>
          </a:ln>
        </p:spPr>
      </p:sp>
      <p:sp>
        <p:nvSpPr>
          <p:cNvPr id="136" name="Google Shape;136;p75"/>
          <p:cNvSpPr/>
          <p:nvPr>
            <p:ph idx="5" type="pic"/>
          </p:nvPr>
        </p:nvSpPr>
        <p:spPr>
          <a:xfrm>
            <a:off x="3753475" y="2823850"/>
            <a:ext cx="1101900" cy="1323300"/>
          </a:xfrm>
          <a:prstGeom prst="roundRect">
            <a:avLst>
              <a:gd fmla="val 49883" name="adj"/>
            </a:avLst>
          </a:prstGeom>
          <a:noFill/>
          <a:ln>
            <a:noFill/>
          </a:ln>
        </p:spPr>
      </p:sp>
      <p:sp>
        <p:nvSpPr>
          <p:cNvPr id="137" name="Google Shape;137;p75"/>
          <p:cNvSpPr/>
          <p:nvPr>
            <p:ph idx="6" type="pic"/>
          </p:nvPr>
        </p:nvSpPr>
        <p:spPr>
          <a:xfrm>
            <a:off x="5593875" y="2823850"/>
            <a:ext cx="1101900" cy="1323300"/>
          </a:xfrm>
          <a:prstGeom prst="roundRect">
            <a:avLst>
              <a:gd fmla="val 49883" name="adj"/>
            </a:avLst>
          </a:prstGeom>
          <a:noFill/>
          <a:ln>
            <a:noFill/>
          </a:ln>
        </p:spPr>
      </p:sp>
      <p:sp>
        <p:nvSpPr>
          <p:cNvPr id="138" name="Google Shape;138;p75"/>
          <p:cNvSpPr/>
          <p:nvPr>
            <p:ph idx="7" type="pic"/>
          </p:nvPr>
        </p:nvSpPr>
        <p:spPr>
          <a:xfrm>
            <a:off x="7434275" y="2823850"/>
            <a:ext cx="1101900" cy="1323300"/>
          </a:xfrm>
          <a:prstGeom prst="roundRect">
            <a:avLst>
              <a:gd fmla="val 49883" name="adj"/>
            </a:avLst>
          </a:prstGeom>
          <a:noFill/>
          <a:ln>
            <a:noFill/>
          </a:ln>
        </p:spPr>
      </p:sp>
      <p:sp>
        <p:nvSpPr>
          <p:cNvPr id="139" name="Google Shape;139;p75"/>
          <p:cNvSpPr/>
          <p:nvPr>
            <p:ph idx="8" type="pic"/>
          </p:nvPr>
        </p:nvSpPr>
        <p:spPr>
          <a:xfrm>
            <a:off x="390550" y="661550"/>
            <a:ext cx="2726400" cy="4131300"/>
          </a:xfrm>
          <a:prstGeom prst="roundRect">
            <a:avLst>
              <a:gd fmla="val 49883" name="adj"/>
            </a:avLst>
          </a:prstGeom>
          <a:noFill/>
          <a:ln>
            <a:noFill/>
          </a:ln>
        </p:spPr>
      </p:sp>
      <p:sp>
        <p:nvSpPr>
          <p:cNvPr id="140" name="Google Shape;140;p75"/>
          <p:cNvSpPr txBox="1"/>
          <p:nvPr>
            <p:ph idx="1" type="subTitle"/>
          </p:nvPr>
        </p:nvSpPr>
        <p:spPr>
          <a:xfrm>
            <a:off x="3541225" y="2028625"/>
            <a:ext cx="1526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1" name="Google Shape;141;p75"/>
          <p:cNvSpPr txBox="1"/>
          <p:nvPr>
            <p:ph idx="9" type="body"/>
          </p:nvPr>
        </p:nvSpPr>
        <p:spPr>
          <a:xfrm>
            <a:off x="3541225" y="2421824"/>
            <a:ext cx="15264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42" name="Google Shape;142;p75"/>
          <p:cNvSpPr txBox="1"/>
          <p:nvPr>
            <p:ph idx="13" type="subTitle"/>
          </p:nvPr>
        </p:nvSpPr>
        <p:spPr>
          <a:xfrm>
            <a:off x="5381625" y="2028625"/>
            <a:ext cx="1526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3" name="Google Shape;143;p75"/>
          <p:cNvSpPr txBox="1"/>
          <p:nvPr>
            <p:ph idx="14" type="body"/>
          </p:nvPr>
        </p:nvSpPr>
        <p:spPr>
          <a:xfrm>
            <a:off x="5381625" y="2421824"/>
            <a:ext cx="15264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44" name="Google Shape;144;p75"/>
          <p:cNvSpPr txBox="1"/>
          <p:nvPr>
            <p:ph idx="15" type="subTitle"/>
          </p:nvPr>
        </p:nvSpPr>
        <p:spPr>
          <a:xfrm>
            <a:off x="7222025" y="2028625"/>
            <a:ext cx="1526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5" name="Google Shape;145;p75"/>
          <p:cNvSpPr txBox="1"/>
          <p:nvPr>
            <p:ph idx="16" type="body"/>
          </p:nvPr>
        </p:nvSpPr>
        <p:spPr>
          <a:xfrm>
            <a:off x="7222025" y="2421824"/>
            <a:ext cx="15264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46" name="Google Shape;146;p75"/>
          <p:cNvSpPr txBox="1"/>
          <p:nvPr>
            <p:ph idx="17" type="subTitle"/>
          </p:nvPr>
        </p:nvSpPr>
        <p:spPr>
          <a:xfrm>
            <a:off x="3541225" y="4182025"/>
            <a:ext cx="1526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7" name="Google Shape;147;p75"/>
          <p:cNvSpPr txBox="1"/>
          <p:nvPr>
            <p:ph idx="18" type="body"/>
          </p:nvPr>
        </p:nvSpPr>
        <p:spPr>
          <a:xfrm>
            <a:off x="3541225" y="4575225"/>
            <a:ext cx="15264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48" name="Google Shape;148;p75"/>
          <p:cNvSpPr txBox="1"/>
          <p:nvPr>
            <p:ph idx="19" type="subTitle"/>
          </p:nvPr>
        </p:nvSpPr>
        <p:spPr>
          <a:xfrm>
            <a:off x="5381625" y="4182025"/>
            <a:ext cx="1526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49" name="Google Shape;149;p75"/>
          <p:cNvSpPr txBox="1"/>
          <p:nvPr>
            <p:ph idx="20" type="body"/>
          </p:nvPr>
        </p:nvSpPr>
        <p:spPr>
          <a:xfrm>
            <a:off x="5381625" y="4575225"/>
            <a:ext cx="15264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50" name="Google Shape;150;p75"/>
          <p:cNvSpPr txBox="1"/>
          <p:nvPr>
            <p:ph idx="21" type="subTitle"/>
          </p:nvPr>
        </p:nvSpPr>
        <p:spPr>
          <a:xfrm>
            <a:off x="7222025" y="4182025"/>
            <a:ext cx="15264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Archivo"/>
              <a:buNone/>
              <a:defRPr b="1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51" name="Google Shape;151;p75"/>
          <p:cNvSpPr txBox="1"/>
          <p:nvPr>
            <p:ph idx="22" type="body"/>
          </p:nvPr>
        </p:nvSpPr>
        <p:spPr>
          <a:xfrm>
            <a:off x="7222025" y="4575225"/>
            <a:ext cx="1526400" cy="2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/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/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/>
            </a:lvl9pPr>
          </a:lstStyle>
          <a:p/>
        </p:txBody>
      </p:sp>
      <p:sp>
        <p:nvSpPr>
          <p:cNvPr id="152" name="Google Shape;152;p7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53" name="Google Shape;153;p75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54" name="Google Shape;154;p75"/>
          <p:cNvSpPr txBox="1"/>
          <p:nvPr>
            <p:ph idx="23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reers">
  <p:cSld name="CUSTOM_3">
    <p:bg>
      <p:bgPr>
        <a:solidFill>
          <a:schemeClr val="lt2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6"/>
          <p:cNvSpPr txBox="1"/>
          <p:nvPr>
            <p:ph idx="1" type="subTitle"/>
          </p:nvPr>
        </p:nvSpPr>
        <p:spPr>
          <a:xfrm>
            <a:off x="6892900" y="630775"/>
            <a:ext cx="1748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57" name="Google Shape;157;p76"/>
          <p:cNvSpPr txBox="1"/>
          <p:nvPr>
            <p:ph idx="2" type="body"/>
          </p:nvPr>
        </p:nvSpPr>
        <p:spPr>
          <a:xfrm>
            <a:off x="6892900" y="1133875"/>
            <a:ext cx="17487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8" name="Google Shape;158;p76"/>
          <p:cNvSpPr txBox="1"/>
          <p:nvPr>
            <p:ph idx="3" type="subTitle"/>
          </p:nvPr>
        </p:nvSpPr>
        <p:spPr>
          <a:xfrm>
            <a:off x="4747750" y="630775"/>
            <a:ext cx="1748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59" name="Google Shape;159;p76"/>
          <p:cNvSpPr txBox="1"/>
          <p:nvPr>
            <p:ph idx="4" type="body"/>
          </p:nvPr>
        </p:nvSpPr>
        <p:spPr>
          <a:xfrm>
            <a:off x="4747750" y="1133875"/>
            <a:ext cx="17487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0" name="Google Shape;160;p76"/>
          <p:cNvSpPr/>
          <p:nvPr>
            <p:ph idx="5" type="pic"/>
          </p:nvPr>
        </p:nvSpPr>
        <p:spPr>
          <a:xfrm>
            <a:off x="457550" y="2136050"/>
            <a:ext cx="1748700" cy="2316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161" name="Google Shape;161;p76"/>
          <p:cNvSpPr/>
          <p:nvPr>
            <p:ph idx="6" type="pic"/>
          </p:nvPr>
        </p:nvSpPr>
        <p:spPr>
          <a:xfrm>
            <a:off x="2602596" y="2136050"/>
            <a:ext cx="1748700" cy="2316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162" name="Google Shape;162;p76"/>
          <p:cNvSpPr/>
          <p:nvPr>
            <p:ph idx="7" type="pic"/>
          </p:nvPr>
        </p:nvSpPr>
        <p:spPr>
          <a:xfrm>
            <a:off x="4747696" y="2136050"/>
            <a:ext cx="1748700" cy="2316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163" name="Google Shape;163;p76"/>
          <p:cNvSpPr/>
          <p:nvPr>
            <p:ph idx="8" type="pic"/>
          </p:nvPr>
        </p:nvSpPr>
        <p:spPr>
          <a:xfrm>
            <a:off x="6892796" y="2136050"/>
            <a:ext cx="1748700" cy="2316000"/>
          </a:xfrm>
          <a:prstGeom prst="roundRect">
            <a:avLst>
              <a:gd fmla="val 50000" name="adj"/>
            </a:avLst>
          </a:prstGeom>
          <a:noFill/>
          <a:ln>
            <a:noFill/>
          </a:ln>
        </p:spPr>
      </p:sp>
      <p:sp>
        <p:nvSpPr>
          <p:cNvPr id="164" name="Google Shape;164;p76"/>
          <p:cNvSpPr txBox="1"/>
          <p:nvPr>
            <p:ph idx="9" type="subTitle"/>
          </p:nvPr>
        </p:nvSpPr>
        <p:spPr>
          <a:xfrm>
            <a:off x="457450" y="630775"/>
            <a:ext cx="1748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65" name="Google Shape;165;p76"/>
          <p:cNvSpPr txBox="1"/>
          <p:nvPr>
            <p:ph idx="13" type="body"/>
          </p:nvPr>
        </p:nvSpPr>
        <p:spPr>
          <a:xfrm>
            <a:off x="457450" y="1133875"/>
            <a:ext cx="17487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6" name="Google Shape;166;p76"/>
          <p:cNvSpPr txBox="1"/>
          <p:nvPr>
            <p:ph idx="14" type="subTitle"/>
          </p:nvPr>
        </p:nvSpPr>
        <p:spPr>
          <a:xfrm>
            <a:off x="2602600" y="630775"/>
            <a:ext cx="1748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chivo"/>
              <a:buNone/>
              <a:defRPr b="1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167" name="Google Shape;167;p76"/>
          <p:cNvSpPr txBox="1"/>
          <p:nvPr>
            <p:ph idx="15" type="body"/>
          </p:nvPr>
        </p:nvSpPr>
        <p:spPr>
          <a:xfrm>
            <a:off x="2602600" y="1133875"/>
            <a:ext cx="1748700" cy="68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IBM Plex Serif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68" name="Google Shape;168;p7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9" name="Google Shape;169;p76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" name="Google Shape;170;p76"/>
          <p:cNvSpPr txBox="1"/>
          <p:nvPr>
            <p:ph idx="16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cognition">
  <p:cSld name="CUSTOM_4">
    <p:bg>
      <p:bgPr>
        <a:solidFill>
          <a:schemeClr val="lt2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2" name="Google Shape;172;p77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type="title">
  <p:cSld name="TITLE">
    <p:bg>
      <p:bgPr>
        <a:solidFill>
          <a:schemeClr val="lt2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79"/>
          <p:cNvSpPr/>
          <p:nvPr>
            <p:ph idx="2" type="pic"/>
          </p:nvPr>
        </p:nvSpPr>
        <p:spPr>
          <a:xfrm>
            <a:off x="236850" y="2068225"/>
            <a:ext cx="8661300" cy="2851800"/>
          </a:xfrm>
          <a:prstGeom prst="roundRect">
            <a:avLst>
              <a:gd fmla="val 7221" name="adj"/>
            </a:avLst>
          </a:prstGeom>
          <a:noFill/>
          <a:ln>
            <a:noFill/>
          </a:ln>
        </p:spPr>
      </p:sp>
      <p:sp>
        <p:nvSpPr>
          <p:cNvPr id="177" name="Google Shape;177;p79"/>
          <p:cNvSpPr txBox="1"/>
          <p:nvPr>
            <p:ph type="title"/>
          </p:nvPr>
        </p:nvSpPr>
        <p:spPr>
          <a:xfrm>
            <a:off x="390550" y="513788"/>
            <a:ext cx="83727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chivo SemiBold"/>
              <a:buNone/>
              <a:defRPr sz="6000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9pPr>
          </a:lstStyle>
          <a:p/>
        </p:txBody>
      </p:sp>
      <p:sp>
        <p:nvSpPr>
          <p:cNvPr id="178" name="Google Shape;178;p79"/>
          <p:cNvSpPr txBox="1"/>
          <p:nvPr>
            <p:ph idx="1" type="subTitle"/>
          </p:nvPr>
        </p:nvSpPr>
        <p:spPr>
          <a:xfrm>
            <a:off x="390550" y="1430263"/>
            <a:ext cx="8372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IBM Plex Serif SemiBold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cxnSp>
        <p:nvCxnSpPr>
          <p:cNvPr id="179" name="Google Shape;179;p79"/>
          <p:cNvCxnSpPr/>
          <p:nvPr/>
        </p:nvCxnSpPr>
        <p:spPr>
          <a:xfrm>
            <a:off x="390550" y="378924"/>
            <a:ext cx="83727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0" name="Google Shape;180;p79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83" name="Google Shape;183;p8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84" name="Google Shape;184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8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7" name="Google Shape;187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8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91" name="Google Shape;191;p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8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5" name="Google Shape;195;p83"/>
          <p:cNvSpPr txBox="1"/>
          <p:nvPr>
            <p:ph idx="2" type="body"/>
          </p:nvPr>
        </p:nvSpPr>
        <p:spPr>
          <a:xfrm>
            <a:off x="4832399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96" name="Google Shape;196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8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02" name="Google Shape;202;p8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03" name="Google Shape;203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8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06" name="Google Shape;206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209" name="Google Shape;209;p87"/>
          <p:cNvSpPr txBox="1"/>
          <p:nvPr>
            <p:ph type="title"/>
          </p:nvPr>
        </p:nvSpPr>
        <p:spPr>
          <a:xfrm>
            <a:off x="265500" y="123317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10" name="Google Shape;210;p87"/>
          <p:cNvSpPr txBox="1"/>
          <p:nvPr>
            <p:ph idx="1" type="subTitle"/>
          </p:nvPr>
        </p:nvSpPr>
        <p:spPr>
          <a:xfrm>
            <a:off x="265500" y="28030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11" name="Google Shape;211;p8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2" name="Google Shape;212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88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15" name="Google Shape;215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89"/>
          <p:cNvSpPr txBox="1"/>
          <p:nvPr>
            <p:ph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/>
        </p:txBody>
      </p:sp>
      <p:sp>
        <p:nvSpPr>
          <p:cNvPr id="218" name="Google Shape;218;p89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19" name="Google Shape;219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0"/>
          <p:cNvSpPr txBox="1"/>
          <p:nvPr>
            <p:ph type="title"/>
          </p:nvPr>
        </p:nvSpPr>
        <p:spPr>
          <a:xfrm>
            <a:off x="677325" y="1832775"/>
            <a:ext cx="3217199" cy="148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3" name="Google Shape;223;p90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4" name="Google Shape;224;p90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5" name="Google Shape;225;p90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6" name="Google Shape;226;p90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7" name="Google Shape;227;p90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28" name="Google Shape;228;p90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91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32" name="Google Shape;232;p91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6" name="Google Shape;236;p92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37" name="Google Shape;237;p92"/>
          <p:cNvSpPr txBox="1"/>
          <p:nvPr>
            <p:ph idx="1" type="body"/>
          </p:nvPr>
        </p:nvSpPr>
        <p:spPr>
          <a:xfrm>
            <a:off x="483149" y="2237788"/>
            <a:ext cx="36198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38" name="Google Shape;238;p92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39" name="Google Shape;239;p92"/>
          <p:cNvSpPr txBox="1"/>
          <p:nvPr>
            <p:ph idx="3" type="subTitle"/>
          </p:nvPr>
        </p:nvSpPr>
        <p:spPr>
          <a:xfrm>
            <a:off x="483149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0" name="Google Shape;240;p92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3" name="Google Shape;243;p93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44" name="Google Shape;244;p93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45" name="Google Shape;245;p93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46" name="Google Shape;246;p93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47" name="Google Shape;247;p93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8" name="Google Shape;248;p93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49" name="Google Shape;249;p93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2" name="Google Shape;252;p94"/>
          <p:cNvSpPr txBox="1"/>
          <p:nvPr>
            <p:ph idx="1" type="body"/>
          </p:nvPr>
        </p:nvSpPr>
        <p:spPr>
          <a:xfrm>
            <a:off x="366725" y="1759092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3" name="Google Shape;253;p94"/>
          <p:cNvSpPr txBox="1"/>
          <p:nvPr>
            <p:ph idx="2" type="body"/>
          </p:nvPr>
        </p:nvSpPr>
        <p:spPr>
          <a:xfrm>
            <a:off x="4938725" y="1759092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4" name="Google Shape;254;p94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5" name="Google Shape;255;p94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2984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6" name="Google Shape;256;p94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257" name="Google Shape;257;p94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8" name="Google Shape;258;p94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59" name="Google Shape;259;p94"/>
          <p:cNvSpPr txBox="1"/>
          <p:nvPr>
            <p:ph idx="7" type="subTitle"/>
          </p:nvPr>
        </p:nvSpPr>
        <p:spPr>
          <a:xfrm>
            <a:off x="4938760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260" name="Google Shape;260;p94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9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4" name="Google Shape;264;p95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96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7" name="Google Shape;267;p96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p96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p96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0" name="Google Shape;270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1" name="Google Shape;271;p9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96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73" name="Google Shape;273;p96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97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9" name="Google Shape;279;p98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98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1" name="Google Shape;281;p98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2" name="Google Shape;282;p98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3" name="Google Shape;283;p98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4" name="Google Shape;284;p98"/>
          <p:cNvSpPr/>
          <p:nvPr>
            <p:ph idx="7" type="pic"/>
          </p:nvPr>
        </p:nvSpPr>
        <p:spPr>
          <a:xfrm>
            <a:off x="7002256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98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98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7" name="Google Shape;287;p98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288" name="Google Shape;288;p98"/>
          <p:cNvSpPr/>
          <p:nvPr>
            <p:ph idx="13" type="pic"/>
          </p:nvPr>
        </p:nvSpPr>
        <p:spPr>
          <a:xfrm>
            <a:off x="7002256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99"/>
          <p:cNvSpPr txBox="1"/>
          <p:nvPr>
            <p:ph idx="1" type="body"/>
          </p:nvPr>
        </p:nvSpPr>
        <p:spPr>
          <a:xfrm>
            <a:off x="628650" y="1369218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292" name="Google Shape;292;p9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3" name="Google Shape;293;p9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4" name="Google Shape;294;p9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theme" Target="../theme/theme2.xml"/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29" Type="http://schemas.openxmlformats.org/officeDocument/2006/relationships/slideLayout" Target="../slideLayouts/slideLayout29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11.xml"/><Relationship Id="rId33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0.xml"/><Relationship Id="rId32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13.xml"/><Relationship Id="rId35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12.xml"/><Relationship Id="rId34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15.xml"/><Relationship Id="rId37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14.xml"/><Relationship Id="rId36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17.xml"/><Relationship Id="rId39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16.xml"/><Relationship Id="rId38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0"/>
          <p:cNvSpPr txBox="1"/>
          <p:nvPr>
            <p:ph type="title"/>
          </p:nvPr>
        </p:nvSpPr>
        <p:spPr>
          <a:xfrm>
            <a:off x="495300" y="469900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chivo SemiBold"/>
              <a:buNone/>
              <a:defRPr b="0" i="0" sz="4000" u="none" cap="none" strike="noStrike">
                <a:solidFill>
                  <a:schemeClr val="dk1"/>
                </a:solidFill>
                <a:latin typeface="Archivo SemiBold"/>
                <a:ea typeface="Archivo SemiBold"/>
                <a:cs typeface="Archivo SemiBold"/>
                <a:sym typeface="Archivo Semi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None/>
              <a:defRPr b="0" i="0" sz="1400" u="none" cap="none" strike="noStrike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  <p:sp>
        <p:nvSpPr>
          <p:cNvPr id="7" name="Google Shape;7;p60"/>
          <p:cNvSpPr txBox="1"/>
          <p:nvPr>
            <p:ph idx="1" type="body"/>
          </p:nvPr>
        </p:nvSpPr>
        <p:spPr>
          <a:xfrm>
            <a:off x="3784600" y="469900"/>
            <a:ext cx="2965500" cy="29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●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○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Char char="■"/>
              <a:defRPr b="0" i="0" sz="1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28.png"/><Relationship Id="rId7" Type="http://schemas.openxmlformats.org/officeDocument/2006/relationships/image" Target="../media/image10.png"/><Relationship Id="rId8" Type="http://schemas.openxmlformats.org/officeDocument/2006/relationships/image" Target="../media/image1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24.png"/><Relationship Id="rId7" Type="http://schemas.openxmlformats.org/officeDocument/2006/relationships/image" Target="../media/image32.png"/><Relationship Id="rId8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jpg"/><Relationship Id="rId4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3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23.png"/><Relationship Id="rId6" Type="http://schemas.openxmlformats.org/officeDocument/2006/relationships/image" Target="../media/image38.jpg"/><Relationship Id="rId7" Type="http://schemas.openxmlformats.org/officeDocument/2006/relationships/image" Target="../media/image3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37.png"/><Relationship Id="rId6" Type="http://schemas.openxmlformats.org/officeDocument/2006/relationships/hyperlink" Target="https://learntocheck.org/item/glosario-de-la-desinformacion-mas-de-15-conceptos-basicos-para-no-perderte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4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Relationship Id="rId4" Type="http://schemas.openxmlformats.org/officeDocument/2006/relationships/image" Target="../media/image2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4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34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2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hyperlink" Target="https://ijoc.org/index.php/ijoc/article/view/18674/3837" TargetMode="External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Relationship Id="rId4" Type="http://schemas.openxmlformats.org/officeDocument/2006/relationships/image" Target="../media/image2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59.png"/><Relationship Id="rId6" Type="http://schemas.openxmlformats.org/officeDocument/2006/relationships/hyperlink" Target="https://learntocheck.org/item/los-instigadores-y-las-estrategias-de-la-desinformacion/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hyperlink" Target="https://demtech.oii.ox.ac.uk/wp-content/uploads/sites/127/2021/02/CyberTroop-Report20-Draft9.pdf" TargetMode="External"/><Relationship Id="rId6" Type="http://schemas.openxmlformats.org/officeDocument/2006/relationships/image" Target="../media/image50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4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31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hyperlink" Target="https://learntocheck.org/item/que-son-los-sesgos-cognitivos-y-como-influyen-en-la-desinformacion/" TargetMode="External"/><Relationship Id="rId6" Type="http://schemas.openxmlformats.org/officeDocument/2006/relationships/image" Target="../media/image52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hyperlink" Target="https://learntocheck.org/item/sesgos-cognitivos-como-nos-enganamos-a-nosotros-mismos/" TargetMode="External"/><Relationship Id="rId6" Type="http://schemas.openxmlformats.org/officeDocument/2006/relationships/image" Target="../media/image36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58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7.png"/><Relationship Id="rId4" Type="http://schemas.openxmlformats.org/officeDocument/2006/relationships/image" Target="../media/image39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47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49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hyperlink" Target="https://learntocheck.org/item/la-desinformacion-perjudica-la-salud/" TargetMode="External"/><Relationship Id="rId6" Type="http://schemas.openxmlformats.org/officeDocument/2006/relationships/image" Target="../media/image43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61.png"/><Relationship Id="rId6" Type="http://schemas.openxmlformats.org/officeDocument/2006/relationships/image" Target="../media/image6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57.png"/><Relationship Id="rId6" Type="http://schemas.openxmlformats.org/officeDocument/2006/relationships/image" Target="../media/image5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62.png"/><Relationship Id="rId6" Type="http://schemas.openxmlformats.org/officeDocument/2006/relationships/image" Target="../media/image70.png"/><Relationship Id="rId7" Type="http://schemas.openxmlformats.org/officeDocument/2006/relationships/image" Target="../media/image55.png"/><Relationship Id="rId8" Type="http://schemas.openxmlformats.org/officeDocument/2006/relationships/image" Target="../media/image5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Relationship Id="rId4" Type="http://schemas.openxmlformats.org/officeDocument/2006/relationships/image" Target="../media/image25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6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69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6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66.jpg"/><Relationship Id="rId6" Type="http://schemas.openxmlformats.org/officeDocument/2006/relationships/image" Target="../media/image6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75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75.png"/><Relationship Id="rId6" Type="http://schemas.openxmlformats.org/officeDocument/2006/relationships/image" Target="../media/image71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64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93.png"/><Relationship Id="rId6" Type="http://schemas.openxmlformats.org/officeDocument/2006/relationships/image" Target="../media/image10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73.png"/><Relationship Id="rId5" Type="http://schemas.openxmlformats.org/officeDocument/2006/relationships/image" Target="../media/image74.jpg"/><Relationship Id="rId6" Type="http://schemas.openxmlformats.org/officeDocument/2006/relationships/image" Target="../media/image65.png"/><Relationship Id="rId7" Type="http://schemas.openxmlformats.org/officeDocument/2006/relationships/image" Target="../media/image72.png"/><Relationship Id="rId8" Type="http://schemas.openxmlformats.org/officeDocument/2006/relationships/image" Target="../media/image103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hyperlink" Target="https://www.whichfaceisreal.com/" TargetMode="External"/><Relationship Id="rId6" Type="http://schemas.openxmlformats.org/officeDocument/2006/relationships/image" Target="../media/image84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9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77.png"/><Relationship Id="rId6" Type="http://schemas.openxmlformats.org/officeDocument/2006/relationships/image" Target="../media/image76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81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87.png"/><Relationship Id="rId6" Type="http://schemas.openxmlformats.org/officeDocument/2006/relationships/image" Target="../media/image96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108.png"/><Relationship Id="rId6" Type="http://schemas.openxmlformats.org/officeDocument/2006/relationships/hyperlink" Target="https://learntocheck.org/item/estafas-en-internet-como-intentan-enganarnos/" TargetMode="Externa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85.png"/><Relationship Id="rId6" Type="http://schemas.openxmlformats.org/officeDocument/2006/relationships/hyperlink" Target="https://learntocheck.org/item/que-son-las-teorias-de-la-conspiracion/" TargetMode="External"/><Relationship Id="rId7" Type="http://schemas.openxmlformats.org/officeDocument/2006/relationships/image" Target="../media/image110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88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8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11.png"/><Relationship Id="rId4" Type="http://schemas.openxmlformats.org/officeDocument/2006/relationships/image" Target="../media/image9.png"/><Relationship Id="rId5" Type="http://schemas.openxmlformats.org/officeDocument/2006/relationships/image" Target="../media/image98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7.png"/><Relationship Id="rId4" Type="http://schemas.openxmlformats.org/officeDocument/2006/relationships/image" Target="../media/image25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97.png"/><Relationship Id="rId4" Type="http://schemas.openxmlformats.org/officeDocument/2006/relationships/hyperlink" Target="https://learntocheck.org/item/cambio-climatico-desinformacion-por-interes/" TargetMode="External"/><Relationship Id="rId5" Type="http://schemas.openxmlformats.org/officeDocument/2006/relationships/image" Target="../media/image82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7.png"/><Relationship Id="rId4" Type="http://schemas.openxmlformats.org/officeDocument/2006/relationships/image" Target="../media/image25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6.xml"/><Relationship Id="rId3" Type="http://schemas.openxmlformats.org/officeDocument/2006/relationships/hyperlink" Target="https://learntocheck.org/item/desinformacion-electoral-o-el-desgaste-de-la-democracia/" TargetMode="External"/><Relationship Id="rId4" Type="http://schemas.openxmlformats.org/officeDocument/2006/relationships/image" Target="../media/image94.png"/><Relationship Id="rId5" Type="http://schemas.openxmlformats.org/officeDocument/2006/relationships/image" Target="../media/image11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3.png"/><Relationship Id="rId4" Type="http://schemas.openxmlformats.org/officeDocument/2006/relationships/image" Target="../media/image101.png"/><Relationship Id="rId5" Type="http://schemas.openxmlformats.org/officeDocument/2006/relationships/image" Target="../media/image107.png"/><Relationship Id="rId6" Type="http://schemas.openxmlformats.org/officeDocument/2006/relationships/image" Target="../media/image109.png"/><Relationship Id="rId7" Type="http://schemas.openxmlformats.org/officeDocument/2006/relationships/image" Target="../media/image106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5" Type="http://schemas.openxmlformats.org/officeDocument/2006/relationships/image" Target="../media/image22.png"/><Relationship Id="rId6" Type="http://schemas.openxmlformats.org/officeDocument/2006/relationships/image" Target="../media/image5.png"/><Relationship Id="rId7" Type="http://schemas.openxmlformats.org/officeDocument/2006/relationships/image" Target="../media/image1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463C"/>
        </a:solidFill>
      </p:bgPr>
    </p:bg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"/>
          <p:cNvSpPr txBox="1"/>
          <p:nvPr>
            <p:ph type="title"/>
          </p:nvPr>
        </p:nvSpPr>
        <p:spPr>
          <a:xfrm>
            <a:off x="416813" y="1141038"/>
            <a:ext cx="8372700" cy="9680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0" i="0" lang="en" sz="5000" u="none" cap="none" strike="noStrik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rPr>
              <a:t>MEDIA AND INFORMATION LITERACY COMMUNITY CONNECTIONS</a:t>
            </a:r>
            <a:endParaRPr sz="5000"/>
          </a:p>
        </p:txBody>
      </p:sp>
      <p:pic>
        <p:nvPicPr>
          <p:cNvPr id="300" name="Google Shape;30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1682" y="3233524"/>
            <a:ext cx="1560627" cy="43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"/>
          <p:cNvSpPr txBox="1"/>
          <p:nvPr>
            <p:ph idx="1" type="subTitle"/>
          </p:nvPr>
        </p:nvSpPr>
        <p:spPr>
          <a:xfrm>
            <a:off x="416813" y="2730423"/>
            <a:ext cx="8372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>
                <a:solidFill>
                  <a:schemeClr val="accen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Curso para profesionales de las bibliotecas españolas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02" name="Google Shape;30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0149" y="2884799"/>
            <a:ext cx="1479209" cy="225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664798" y="2884799"/>
            <a:ext cx="1479209" cy="225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15173" y="4035233"/>
            <a:ext cx="819270" cy="409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03164" y="4131573"/>
            <a:ext cx="1367157" cy="21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16374" y="3822222"/>
            <a:ext cx="698860" cy="707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55023" y="3763956"/>
            <a:ext cx="891424" cy="1077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463C"/>
        </a:solidFill>
      </p:bgPr>
    </p:bg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"/>
          <p:cNvSpPr txBox="1"/>
          <p:nvPr>
            <p:ph type="title"/>
          </p:nvPr>
        </p:nvSpPr>
        <p:spPr>
          <a:xfrm>
            <a:off x="390548" y="1117087"/>
            <a:ext cx="8372700" cy="9680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600"/>
              <a:t>MEDIA AND INFORMATION LITERACY COMMUNITY CONNECTIONS</a:t>
            </a:r>
            <a:endParaRPr sz="5000"/>
          </a:p>
        </p:txBody>
      </p:sp>
      <p:pic>
        <p:nvPicPr>
          <p:cNvPr id="313" name="Google Shape;313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1682" y="3233524"/>
            <a:ext cx="1560627" cy="432849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2"/>
          <p:cNvSpPr txBox="1"/>
          <p:nvPr>
            <p:ph idx="1" type="subTitle"/>
          </p:nvPr>
        </p:nvSpPr>
        <p:spPr>
          <a:xfrm>
            <a:off x="390548" y="2571750"/>
            <a:ext cx="8372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>
                <a:solidFill>
                  <a:schemeClr val="accen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Curso para profesionales de las bibliotecas españolas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315" name="Google Shape;315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0149" y="2884799"/>
            <a:ext cx="1479209" cy="225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664798" y="2884799"/>
            <a:ext cx="1479209" cy="2258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72362" y="4035233"/>
            <a:ext cx="819270" cy="409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01434" y="3924972"/>
            <a:ext cx="1824775" cy="707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916182" y="4022667"/>
            <a:ext cx="1541538" cy="512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516943" y="3983352"/>
            <a:ext cx="1194070" cy="461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5" name="Google Shape;325;p3"/>
          <p:cNvGrpSpPr/>
          <p:nvPr/>
        </p:nvGrpSpPr>
        <p:grpSpPr>
          <a:xfrm>
            <a:off x="-336186" y="3761325"/>
            <a:ext cx="9816373" cy="1622826"/>
            <a:chOff x="0" y="3520674"/>
            <a:chExt cx="9816373" cy="1622826"/>
          </a:xfrm>
        </p:grpSpPr>
        <p:pic>
          <p:nvPicPr>
            <p:cNvPr id="326" name="Google Shape;326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0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227047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454095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681144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0" name="Google Shape;330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908191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1" name="Google Shape;331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35239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2" name="Google Shape;332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362289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3" name="Google Shape;333;p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8589339" y="3520674"/>
              <a:ext cx="1227034" cy="162282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4" name="Google Shape;334;p3"/>
          <p:cNvSpPr txBox="1"/>
          <p:nvPr>
            <p:ph idx="4294967295" type="title"/>
          </p:nvPr>
        </p:nvSpPr>
        <p:spPr>
          <a:xfrm>
            <a:off x="321422" y="780399"/>
            <a:ext cx="8441824" cy="968098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5000">
                <a:solidFill>
                  <a:schemeClr val="lt2"/>
                </a:solidFill>
              </a:rPr>
              <a:t>S.2. LA DESINFORMACIÓN Y SUS CONSECUENCIAS</a:t>
            </a:r>
            <a:endParaRPr sz="5000">
              <a:solidFill>
                <a:schemeClr val="lt2"/>
              </a:solidFill>
            </a:endParaRPr>
          </a:p>
        </p:txBody>
      </p:sp>
      <p:sp>
        <p:nvSpPr>
          <p:cNvPr id="335" name="Google Shape;335;p3"/>
          <p:cNvSpPr txBox="1"/>
          <p:nvPr>
            <p:ph idx="4294967295" type="subTitle"/>
          </p:nvPr>
        </p:nvSpPr>
        <p:spPr>
          <a:xfrm>
            <a:off x="552825" y="2320200"/>
            <a:ext cx="8372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IBM Plex Serif"/>
              <a:buNone/>
            </a:pPr>
            <a:r>
              <a:rPr b="0" i="0" lang="en" sz="1100" u="none" cap="none" strike="noStrike">
                <a:solidFill>
                  <a:schemeClr val="lt2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Media and Information Literacy Community Connections</a:t>
            </a:r>
            <a:endParaRPr b="0" i="0" sz="1100" u="none" cap="none" strike="noStrike">
              <a:solidFill>
                <a:schemeClr val="lt2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336" name="Google Shape;33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098393" y="421382"/>
            <a:ext cx="957024" cy="26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51939" y="2779435"/>
            <a:ext cx="570274" cy="5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531614" y="2666197"/>
            <a:ext cx="727418" cy="8794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71386" y="2919498"/>
            <a:ext cx="727417" cy="37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11157" y="3017444"/>
            <a:ext cx="1115616" cy="177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9162" r="12931" t="0"/>
          <a:stretch/>
        </p:blipFill>
        <p:spPr>
          <a:xfrm>
            <a:off x="5898049" y="874498"/>
            <a:ext cx="2244600" cy="333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46" name="Google Shape;346;p4"/>
          <p:cNvSpPr txBox="1"/>
          <p:nvPr>
            <p:ph type="title"/>
          </p:nvPr>
        </p:nvSpPr>
        <p:spPr>
          <a:xfrm>
            <a:off x="227220" y="673987"/>
            <a:ext cx="4614332" cy="11642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200"/>
              <a:t>LA DESINFORMACIÓN Y SUS CONSECUENCIAS</a:t>
            </a:r>
            <a:endParaRPr sz="3200"/>
          </a:p>
        </p:txBody>
      </p:sp>
      <p:sp>
        <p:nvSpPr>
          <p:cNvPr id="347" name="Google Shape;347;p4"/>
          <p:cNvSpPr txBox="1"/>
          <p:nvPr>
            <p:ph idx="3" type="subTitle"/>
          </p:nvPr>
        </p:nvSpPr>
        <p:spPr>
          <a:xfrm>
            <a:off x="227220" y="2195537"/>
            <a:ext cx="2367803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1. DESINFORMACIÓN: VOCABULARIO ESENCIAL</a:t>
            </a:r>
            <a:endParaRPr sz="1500"/>
          </a:p>
        </p:txBody>
      </p:sp>
      <p:sp>
        <p:nvSpPr>
          <p:cNvPr id="348" name="Google Shape;348;p4"/>
          <p:cNvSpPr txBox="1"/>
          <p:nvPr>
            <p:ph idx="4" type="subTitle"/>
          </p:nvPr>
        </p:nvSpPr>
        <p:spPr>
          <a:xfrm>
            <a:off x="2534387" y="2195537"/>
            <a:ext cx="2257778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2. EL FENÓMENO DE LA DESINFORMACIÓN HOY</a:t>
            </a:r>
            <a:endParaRPr sz="1500"/>
          </a:p>
        </p:txBody>
      </p:sp>
      <p:sp>
        <p:nvSpPr>
          <p:cNvPr id="349" name="Google Shape;349;p4"/>
          <p:cNvSpPr txBox="1"/>
          <p:nvPr>
            <p:ph idx="7" type="subTitle"/>
          </p:nvPr>
        </p:nvSpPr>
        <p:spPr>
          <a:xfrm>
            <a:off x="390547" y="3441510"/>
            <a:ext cx="1868671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3. QUIÉN NOS ENGAÑA Y POR QUÉ </a:t>
            </a:r>
            <a:endParaRPr sz="1500"/>
          </a:p>
        </p:txBody>
      </p:sp>
      <p:sp>
        <p:nvSpPr>
          <p:cNvPr id="350" name="Google Shape;350;p4"/>
          <p:cNvSpPr txBox="1"/>
          <p:nvPr>
            <p:ph idx="8" type="subTitle"/>
          </p:nvPr>
        </p:nvSpPr>
        <p:spPr>
          <a:xfrm>
            <a:off x="2595024" y="3608394"/>
            <a:ext cx="1976999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500"/>
              <a:t>4. CÓMO NOS AFECTA: LAS CONSECUENCIAS DE LA DESINFORMACIÓN</a:t>
            </a:r>
            <a:endParaRPr sz="1500"/>
          </a:p>
        </p:txBody>
      </p:sp>
      <p:pic>
        <p:nvPicPr>
          <p:cNvPr id="351" name="Google Shape;351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177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49162" r="12931" t="0"/>
          <a:stretch/>
        </p:blipFill>
        <p:spPr>
          <a:xfrm>
            <a:off x="5898049" y="874498"/>
            <a:ext cx="2244600" cy="333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57" name="Google Shape;357;p5"/>
          <p:cNvSpPr txBox="1"/>
          <p:nvPr>
            <p:ph type="title"/>
          </p:nvPr>
        </p:nvSpPr>
        <p:spPr>
          <a:xfrm>
            <a:off x="227220" y="673987"/>
            <a:ext cx="4614332" cy="11642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200"/>
              <a:t>LA DESINFORMACIÓN Y SUS CONSECUENCIAS</a:t>
            </a:r>
            <a:endParaRPr sz="3200"/>
          </a:p>
        </p:txBody>
      </p:sp>
      <p:sp>
        <p:nvSpPr>
          <p:cNvPr id="358" name="Google Shape;358;p5"/>
          <p:cNvSpPr txBox="1"/>
          <p:nvPr>
            <p:ph idx="3" type="subTitle"/>
          </p:nvPr>
        </p:nvSpPr>
        <p:spPr>
          <a:xfrm>
            <a:off x="227220" y="2195537"/>
            <a:ext cx="2367803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5. MIL MANERAS DE ENGAÑAR</a:t>
            </a:r>
            <a:endParaRPr sz="1500"/>
          </a:p>
        </p:txBody>
      </p:sp>
      <p:sp>
        <p:nvSpPr>
          <p:cNvPr id="359" name="Google Shape;359;p5"/>
          <p:cNvSpPr txBox="1"/>
          <p:nvPr>
            <p:ph idx="4" type="subTitle"/>
          </p:nvPr>
        </p:nvSpPr>
        <p:spPr>
          <a:xfrm>
            <a:off x="2534387" y="2195537"/>
            <a:ext cx="2257778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6. DESINFORMACIÓN Y CAMBIO CLIMÁTICO </a:t>
            </a:r>
            <a:endParaRPr sz="1500"/>
          </a:p>
        </p:txBody>
      </p:sp>
      <p:sp>
        <p:nvSpPr>
          <p:cNvPr id="360" name="Google Shape;360;p5"/>
          <p:cNvSpPr txBox="1"/>
          <p:nvPr>
            <p:ph idx="7" type="subTitle"/>
          </p:nvPr>
        </p:nvSpPr>
        <p:spPr>
          <a:xfrm>
            <a:off x="290720" y="3441510"/>
            <a:ext cx="2187222" cy="50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500"/>
              <a:t>7. DESINFORMACIÓN ELECTORAL </a:t>
            </a:r>
            <a:endParaRPr sz="1500"/>
          </a:p>
        </p:txBody>
      </p:sp>
      <p:pic>
        <p:nvPicPr>
          <p:cNvPr id="361" name="Google Shape;361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5177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4156" r="24161" t="0"/>
          <a:stretch/>
        </p:blipFill>
        <p:spPr>
          <a:xfrm>
            <a:off x="4572099" y="194400"/>
            <a:ext cx="4368600" cy="475469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367" name="Google Shape;367;p6"/>
          <p:cNvSpPr txBox="1"/>
          <p:nvPr>
            <p:ph idx="1" type="subTitle"/>
          </p:nvPr>
        </p:nvSpPr>
        <p:spPr>
          <a:xfrm>
            <a:off x="391923" y="1201211"/>
            <a:ext cx="3737398" cy="21839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800"/>
              <a:t>2.1. Desinformación:vocabulario esencial </a:t>
            </a:r>
            <a:endParaRPr sz="3800"/>
          </a:p>
        </p:txBody>
      </p:sp>
      <p:pic>
        <p:nvPicPr>
          <p:cNvPr id="368" name="Google Shape;36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499444" y="3520062"/>
            <a:ext cx="1522350" cy="4222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7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374" name="Google Shape;374;p7"/>
          <p:cNvSpPr txBox="1"/>
          <p:nvPr/>
        </p:nvSpPr>
        <p:spPr>
          <a:xfrm>
            <a:off x="5192825" y="40225"/>
            <a:ext cx="364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DESINFORMACIÓN, VOCABULARIO ESENCIAL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375" name="Google Shape;37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icture 2" id="377" name="Google Shape;37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45775" y="1503331"/>
            <a:ext cx="5452461" cy="3261281"/>
          </a:xfrm>
          <a:prstGeom prst="rect">
            <a:avLst/>
          </a:prstGeom>
          <a:noFill/>
          <a:ln cap="flat" cmpd="sng" w="25400">
            <a:solidFill>
              <a:srgbClr val="DDDDDD"/>
            </a:solidFill>
            <a:prstDash val="solid"/>
            <a:miter lim="400000"/>
            <a:headEnd len="sm" w="sm" type="none"/>
            <a:tailEnd len="sm" w="sm" type="none"/>
          </a:ln>
        </p:spPr>
      </p:pic>
      <p:sp>
        <p:nvSpPr>
          <p:cNvPr id="378" name="Google Shape;378;p7"/>
          <p:cNvSpPr txBox="1"/>
          <p:nvPr>
            <p:ph type="title"/>
          </p:nvPr>
        </p:nvSpPr>
        <p:spPr>
          <a:xfrm>
            <a:off x="1112550" y="671000"/>
            <a:ext cx="69189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 fontScale="90000"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57500"/>
              <a:buFont typeface="Arial"/>
              <a:buNone/>
            </a:pPr>
            <a:r>
              <a:rPr i="1" lang="en">
                <a:latin typeface="IBM Plex Serif"/>
                <a:ea typeface="IBM Plex Serif"/>
                <a:cs typeface="IBM Plex Serif"/>
                <a:sym typeface="IBM Plex Serif"/>
              </a:rPr>
              <a:t>Fake news</a:t>
            </a:r>
            <a:r>
              <a:rPr i="1" lang="en"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 </a:t>
            </a:r>
            <a:r>
              <a:rPr i="0" lang="en">
                <a:latin typeface="IBM Plex Serif"/>
                <a:ea typeface="IBM Plex Serif"/>
                <a:cs typeface="IBM Plex Serif"/>
                <a:sym typeface="IBM Plex Serif"/>
              </a:rPr>
              <a:t>vs</a:t>
            </a:r>
            <a:r>
              <a:rPr lang="en">
                <a:latin typeface="IBM Plex Serif SemiBold"/>
                <a:ea typeface="IBM Plex Serif SemiBold"/>
                <a:cs typeface="IBM Plex Serif SemiBold"/>
                <a:sym typeface="IBM Plex Serif SemiBold"/>
              </a:rPr>
              <a:t> </a:t>
            </a:r>
            <a:r>
              <a:rPr i="0" lang="en">
                <a:latin typeface="IBM Plex Serif"/>
                <a:ea typeface="IBM Plex Serif"/>
                <a:cs typeface="IBM Plex Serif"/>
                <a:sym typeface="IBM Plex Serif"/>
              </a:rPr>
              <a:t>De</a:t>
            </a:r>
            <a:r>
              <a:rPr lang="en">
                <a:latin typeface="IBM Plex Serif"/>
                <a:ea typeface="IBM Plex Serif"/>
                <a:cs typeface="IBM Plex Serif"/>
                <a:sym typeface="IBM Plex Serif"/>
              </a:rPr>
              <a:t>sinformación</a:t>
            </a:r>
            <a:endParaRPr>
              <a:latin typeface="IBM Plex Serif SemiBold"/>
              <a:ea typeface="IBM Plex Serif SemiBold"/>
              <a:cs typeface="IBM Plex Serif SemiBold"/>
              <a:sym typeface="IBM Plex Serif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8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384" name="Google Shape;384;p8"/>
          <p:cNvSpPr txBox="1"/>
          <p:nvPr/>
        </p:nvSpPr>
        <p:spPr>
          <a:xfrm>
            <a:off x="5192825" y="40225"/>
            <a:ext cx="364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DESINFORMACIÓN, VOCABULARIO ESENCIAL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385" name="Google Shape;38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97656" y="709525"/>
            <a:ext cx="4673175" cy="2532862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8"/>
          <p:cNvSpPr txBox="1"/>
          <p:nvPr/>
        </p:nvSpPr>
        <p:spPr>
          <a:xfrm>
            <a:off x="390549" y="740099"/>
            <a:ext cx="4174740" cy="3627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" sz="22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Tipos de desorden informativo:</a:t>
            </a:r>
            <a:endParaRPr b="1" i="0" sz="22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IBM Plex Serif"/>
              <a:buChar char="-"/>
            </a:pPr>
            <a:r>
              <a:rPr b="0" i="0" lang="en" sz="1600" u="sng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Información errónea:</a:t>
            </a:r>
            <a:r>
              <a:rPr b="0" i="0" lang="en" sz="16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contenido falso, a veces se transmite con el convencimiento de que es verídico.</a:t>
            </a:r>
            <a:endParaRPr b="0" i="0" sz="1600" u="none" cap="none" strike="noStrike">
              <a:solidFill>
                <a:srgbClr val="222222"/>
              </a:solidFill>
              <a:highlight>
                <a:schemeClr val="accent1"/>
              </a:highlight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IBM Plex Serif"/>
              <a:buChar char="-"/>
            </a:pPr>
            <a:r>
              <a:rPr b="0" i="0" lang="en" sz="1600" u="sng" cap="none" strike="noStrike">
                <a:solidFill>
                  <a:srgbClr val="222222"/>
                </a:solidFill>
                <a:highlight>
                  <a:schemeClr val="lt1"/>
                </a:highlight>
                <a:latin typeface="IBM Plex Serif"/>
                <a:ea typeface="IBM Plex Serif"/>
                <a:cs typeface="IBM Plex Serif"/>
                <a:sym typeface="IBM Plex Serif"/>
              </a:rPr>
              <a:t>Información maliciosa:</a:t>
            </a:r>
            <a:r>
              <a:rPr b="0" i="0" lang="en" sz="1600" u="none" cap="none" strike="noStrike">
                <a:solidFill>
                  <a:srgbClr val="222222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</a:t>
            </a:r>
            <a:r>
              <a:rPr b="0" i="0" lang="en" sz="1600" u="none" cap="none" strike="noStrike">
                <a:solidFill>
                  <a:srgbClr val="222222"/>
                </a:solidFill>
                <a:highlight>
                  <a:schemeClr val="lt1"/>
                </a:highlight>
                <a:latin typeface="IBM Plex Serif"/>
                <a:ea typeface="IBM Plex Serif"/>
                <a:cs typeface="IBM Plex Serif"/>
                <a:sym typeface="IBM Plex Serif"/>
              </a:rPr>
              <a:t>información con la intención de dañar, intentar perjudicar a una persona, grupo o país.</a:t>
            </a:r>
            <a:endParaRPr b="0" i="0" sz="1600" u="none" cap="none" strike="noStrike">
              <a:solidFill>
                <a:srgbClr val="222222"/>
              </a:solidFill>
              <a:highlight>
                <a:schemeClr val="lt1"/>
              </a:highlight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66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1600"/>
              <a:buFont typeface="IBM Plex Serif"/>
              <a:buChar char="-"/>
            </a:pPr>
            <a:r>
              <a:rPr b="0" i="0" lang="en" sz="1600" u="sng" cap="none" strike="noStrike">
                <a:solidFill>
                  <a:srgbClr val="222222"/>
                </a:solidFill>
                <a:highlight>
                  <a:schemeClr val="lt1"/>
                </a:highlight>
                <a:latin typeface="IBM Plex Serif"/>
                <a:ea typeface="IBM Plex Serif"/>
                <a:cs typeface="IBM Plex Serif"/>
                <a:sym typeface="IBM Plex Serif"/>
              </a:rPr>
              <a:t>Desinformación:</a:t>
            </a:r>
            <a:r>
              <a:rPr b="0" i="0" lang="en" sz="1600" u="none" cap="none" strike="noStrike">
                <a:solidFill>
                  <a:srgbClr val="222222"/>
                </a:solidFill>
                <a:highlight>
                  <a:schemeClr val="lt1"/>
                </a:highlight>
                <a:latin typeface="IBM Plex Serif"/>
                <a:ea typeface="IBM Plex Serif"/>
                <a:cs typeface="IBM Plex Serif"/>
                <a:sym typeface="IBM Plex Serif"/>
              </a:rPr>
              <a:t> información falsa, errónea o engañosa que se transmite de forma deliberada y sistemática que puede causar daños públicos.</a:t>
            </a:r>
            <a:endParaRPr b="0" i="0" sz="1600" u="none" cap="none" strike="noStrike">
              <a:solidFill>
                <a:srgbClr val="222222"/>
              </a:solidFill>
              <a:highlight>
                <a:schemeClr val="lt1"/>
              </a:highlight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9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394" name="Google Shape;394;p9"/>
          <p:cNvSpPr txBox="1"/>
          <p:nvPr/>
        </p:nvSpPr>
        <p:spPr>
          <a:xfrm>
            <a:off x="5192825" y="40225"/>
            <a:ext cx="364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DESINFORMACIÓN, VOCABULARIO ESENCIAL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395" name="Google Shape;39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9"/>
          <p:cNvSpPr txBox="1"/>
          <p:nvPr/>
        </p:nvSpPr>
        <p:spPr>
          <a:xfrm>
            <a:off x="909922" y="811959"/>
            <a:ext cx="23265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Información erronea</a:t>
            </a:r>
            <a:endParaRPr b="1" i="0" sz="13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398" name="Google Shape;398;p9"/>
          <p:cNvSpPr txBox="1"/>
          <p:nvPr/>
        </p:nvSpPr>
        <p:spPr>
          <a:xfrm>
            <a:off x="3718235" y="810235"/>
            <a:ext cx="23226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Desinformación</a:t>
            </a:r>
            <a:endParaRPr b="1" i="0" sz="13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399" name="Google Shape;399;p9"/>
          <p:cNvSpPr txBox="1"/>
          <p:nvPr/>
        </p:nvSpPr>
        <p:spPr>
          <a:xfrm>
            <a:off x="5454751" y="811950"/>
            <a:ext cx="3942000" cy="2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Información maliciosa (y desinformación)</a:t>
            </a:r>
            <a:endParaRPr b="1" i="0" sz="13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400" name="Google Shape;400;p9"/>
          <p:cNvPicPr preferRelativeResize="0"/>
          <p:nvPr/>
        </p:nvPicPr>
        <p:blipFill rotWithShape="1">
          <a:blip r:embed="rId5">
            <a:alphaModFix/>
          </a:blip>
          <a:srcRect b="16734" l="24235" r="40604" t="32490"/>
          <a:stretch/>
        </p:blipFill>
        <p:spPr>
          <a:xfrm>
            <a:off x="390554" y="1306741"/>
            <a:ext cx="2841624" cy="23083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50866" y="1131328"/>
            <a:ext cx="1803904" cy="3201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579513" y="1212469"/>
            <a:ext cx="3322933" cy="22429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0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408" name="Google Shape;408;p10"/>
          <p:cNvSpPr txBox="1"/>
          <p:nvPr/>
        </p:nvSpPr>
        <p:spPr>
          <a:xfrm>
            <a:off x="5192825" y="40225"/>
            <a:ext cx="364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DESINFORMACIÓN, VOCABULARIO ESENCIAL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09" name="Google Shape;40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p10"/>
          <p:cNvSpPr/>
          <p:nvPr/>
        </p:nvSpPr>
        <p:spPr>
          <a:xfrm>
            <a:off x="1137314" y="1489779"/>
            <a:ext cx="5236500" cy="29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095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Bots y trols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Infodemia 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1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Fact-checking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1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Astroturfing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1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Prebunking vs debunking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5 pasos a seguir para eliminar la infoxicación – Viviana Aguayo" id="412" name="Google Shape;41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988725" y="601825"/>
            <a:ext cx="2845800" cy="2845800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10"/>
          <p:cNvSpPr txBox="1"/>
          <p:nvPr/>
        </p:nvSpPr>
        <p:spPr>
          <a:xfrm>
            <a:off x="1137319" y="4014313"/>
            <a:ext cx="3658199" cy="500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1" lang="en" sz="1400" u="sng" cap="none" strike="noStrike">
                <a:solidFill>
                  <a:schemeClr val="hlink"/>
                </a:solidFill>
                <a:latin typeface="IBM Plex Serif"/>
                <a:ea typeface="IBM Plex Serif"/>
                <a:cs typeface="IBM Plex Serif"/>
                <a:sym typeface="IBM Plex Serif"/>
                <a:hlinkClick r:id="rId6"/>
              </a:rPr>
              <a:t>Artículo “Glosario de la desinformación: más de 15 conceptos básicos para no perderte”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414" name="Google Shape;414;p10"/>
          <p:cNvSpPr txBox="1"/>
          <p:nvPr/>
        </p:nvSpPr>
        <p:spPr>
          <a:xfrm>
            <a:off x="1388050" y="779750"/>
            <a:ext cx="67641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Vocabulario esencial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11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420" name="Google Shape;420;p11"/>
          <p:cNvSpPr txBox="1"/>
          <p:nvPr/>
        </p:nvSpPr>
        <p:spPr>
          <a:xfrm>
            <a:off x="5192825" y="40225"/>
            <a:ext cx="364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chivo"/>
                <a:ea typeface="Archivo"/>
                <a:cs typeface="Archivo"/>
                <a:sym typeface="Archivo"/>
              </a:rPr>
              <a:t>DESINFORMACIÓN, VOCABULARIO ESENCIAL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21" name="Google Shape;421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11"/>
          <p:cNvSpPr txBox="1"/>
          <p:nvPr>
            <p:ph type="title"/>
          </p:nvPr>
        </p:nvSpPr>
        <p:spPr>
          <a:xfrm>
            <a:off x="6090481" y="3723650"/>
            <a:ext cx="2016600" cy="6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Autor: Bill Bramhall, </a:t>
            </a:r>
            <a:r>
              <a:rPr b="0" i="1" lang="en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New York Daily News</a:t>
            </a:r>
            <a:endParaRPr sz="1200"/>
          </a:p>
        </p:txBody>
      </p:sp>
      <p:pic>
        <p:nvPicPr>
          <p:cNvPr id="424" name="Google Shape;424;p11"/>
          <p:cNvPicPr preferRelativeResize="0"/>
          <p:nvPr/>
        </p:nvPicPr>
        <p:blipFill rotWithShape="1">
          <a:blip r:embed="rId5">
            <a:alphaModFix/>
          </a:blip>
          <a:srcRect b="8618" l="16114" r="16170" t="7775"/>
          <a:stretch/>
        </p:blipFill>
        <p:spPr>
          <a:xfrm>
            <a:off x="1036926" y="1105812"/>
            <a:ext cx="4759397" cy="3305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2"/>
          <p:cNvSpPr/>
          <p:nvPr>
            <p:ph idx="2" type="pic"/>
          </p:nvPr>
        </p:nvSpPr>
        <p:spPr>
          <a:xfrm>
            <a:off x="4572099" y="194400"/>
            <a:ext cx="4368600" cy="4754699"/>
          </a:xfrm>
          <a:prstGeom prst="roundRect">
            <a:avLst>
              <a:gd fmla="val 3533" name="adj"/>
            </a:avLst>
          </a:prstGeom>
          <a:noFill/>
          <a:ln>
            <a:noFill/>
          </a:ln>
        </p:spPr>
      </p:sp>
      <p:sp>
        <p:nvSpPr>
          <p:cNvPr id="430" name="Google Shape;430;p12"/>
          <p:cNvSpPr txBox="1"/>
          <p:nvPr>
            <p:ph idx="1" type="subTitle"/>
          </p:nvPr>
        </p:nvSpPr>
        <p:spPr>
          <a:xfrm>
            <a:off x="391923" y="1201210"/>
            <a:ext cx="3737396" cy="2183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800"/>
              <a:t>2.2. El fenómeno de la desinformación hoy </a:t>
            </a:r>
            <a:endParaRPr sz="3800"/>
          </a:p>
        </p:txBody>
      </p:sp>
      <p:pic>
        <p:nvPicPr>
          <p:cNvPr id="431" name="Google Shape;431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9443" y="3520062"/>
            <a:ext cx="1522350" cy="422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8349" y="620921"/>
            <a:ext cx="3956099" cy="3771466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13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438" name="Google Shape;438;p13"/>
          <p:cNvSpPr txBox="1"/>
          <p:nvPr/>
        </p:nvSpPr>
        <p:spPr>
          <a:xfrm>
            <a:off x="7014666" y="40224"/>
            <a:ext cx="1820938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EL FENÓMENO HOY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39" name="Google Shape;43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13"/>
          <p:cNvSpPr/>
          <p:nvPr/>
        </p:nvSpPr>
        <p:spPr>
          <a:xfrm>
            <a:off x="352956" y="1100089"/>
            <a:ext cx="8438100" cy="29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La desinformación no es un fenómeno 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nuevo… pero las mentiras del siglo 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XXI tienen nuevas características: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492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Más numerosas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492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Más sofisticadas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492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Virales: </a:t>
            </a: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Las informaciones falsas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tienen el 70% más de probabilidades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de ser retuiteadas (MIT).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42" name="Google Shape;442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532320" y="378919"/>
            <a:ext cx="3740856" cy="40969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14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448" name="Google Shape;448;p14"/>
          <p:cNvSpPr txBox="1"/>
          <p:nvPr/>
        </p:nvSpPr>
        <p:spPr>
          <a:xfrm>
            <a:off x="7183999" y="40224"/>
            <a:ext cx="1651964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EL FENÓMENO HOY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49" name="Google Shape;449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14"/>
          <p:cNvPicPr preferRelativeResize="0"/>
          <p:nvPr/>
        </p:nvPicPr>
        <p:blipFill rotWithShape="1">
          <a:blip r:embed="rId5">
            <a:alphaModFix/>
          </a:blip>
          <a:srcRect b="11233" l="19094" r="29339" t="49317"/>
          <a:stretch/>
        </p:blipFill>
        <p:spPr>
          <a:xfrm>
            <a:off x="1466635" y="1983542"/>
            <a:ext cx="6210730" cy="2672492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14"/>
          <p:cNvSpPr txBox="1"/>
          <p:nvPr/>
        </p:nvSpPr>
        <p:spPr>
          <a:xfrm>
            <a:off x="1517731" y="1037269"/>
            <a:ext cx="5802900" cy="7772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23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Digital News Report 2024 en España (Universidad de Navarra)</a:t>
            </a:r>
            <a:endParaRPr b="0" i="0" sz="23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5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458" name="Google Shape;458;p15"/>
          <p:cNvSpPr txBox="1"/>
          <p:nvPr/>
        </p:nvSpPr>
        <p:spPr>
          <a:xfrm>
            <a:off x="6993499" y="40224"/>
            <a:ext cx="1842104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EL FENÓMENO HOY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59" name="Google Shape;45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p15"/>
          <p:cNvSpPr txBox="1"/>
          <p:nvPr/>
        </p:nvSpPr>
        <p:spPr>
          <a:xfrm>
            <a:off x="331462" y="736193"/>
            <a:ext cx="6564300" cy="36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 70% de los encuestados está preocupado por la desinformación en Internet. La media de 47 países es el 59%.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suscriptores de noticias digitales perciben menor riesgo de desinformación (59%) que aquellos que optan por noticias gratuitas (72%).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37% de los españoles evita las noticias, 8 puntos más que en 2023 y 2 puntos menos que la media.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jóvenes evitan más las noticias (44%) que los mayores de 35 años (35%).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794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 44% de los españoles afirma sentir fatiga informativa.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edia bias – News, Research and Analysis – The Conversation – page 1" id="462" name="Google Shape;462;p15"/>
          <p:cNvPicPr preferRelativeResize="0"/>
          <p:nvPr/>
        </p:nvPicPr>
        <p:blipFill rotWithShape="1">
          <a:blip r:embed="rId5">
            <a:alphaModFix/>
          </a:blip>
          <a:srcRect b="0" l="17744" r="44905" t="0"/>
          <a:stretch/>
        </p:blipFill>
        <p:spPr>
          <a:xfrm>
            <a:off x="6895738" y="806492"/>
            <a:ext cx="2072230" cy="269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16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468" name="Google Shape;468;p16"/>
          <p:cNvSpPr txBox="1"/>
          <p:nvPr/>
        </p:nvSpPr>
        <p:spPr>
          <a:xfrm>
            <a:off x="7141666" y="40224"/>
            <a:ext cx="1693937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EL FENÓMENO HOY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69" name="Google Shape;46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16"/>
          <p:cNvSpPr txBox="1"/>
          <p:nvPr/>
        </p:nvSpPr>
        <p:spPr>
          <a:xfrm>
            <a:off x="1295626" y="3997850"/>
            <a:ext cx="61989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Fuente: Digital News Report 2024 en España (Universidad de Navarra)</a:t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472" name="Google Shape;472;p16"/>
          <p:cNvPicPr preferRelativeResize="0"/>
          <p:nvPr/>
        </p:nvPicPr>
        <p:blipFill rotWithShape="1">
          <a:blip r:embed="rId5">
            <a:alphaModFix/>
          </a:blip>
          <a:srcRect b="27067" l="18780" r="34183" t="35427"/>
          <a:stretch/>
        </p:blipFill>
        <p:spPr>
          <a:xfrm>
            <a:off x="1246787" y="860938"/>
            <a:ext cx="6650438" cy="29827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7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478" name="Google Shape;478;p17"/>
          <p:cNvSpPr txBox="1"/>
          <p:nvPr/>
        </p:nvSpPr>
        <p:spPr>
          <a:xfrm>
            <a:off x="7270076" y="40224"/>
            <a:ext cx="1565527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EL FENÓMENO HOY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79" name="Google Shape;4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17"/>
          <p:cNvSpPr/>
          <p:nvPr/>
        </p:nvSpPr>
        <p:spPr>
          <a:xfrm>
            <a:off x="512650" y="977256"/>
            <a:ext cx="5040300" cy="29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-29210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erif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Las personas de +65 años compartieron 7 veces más enlaces a páginas de </a:t>
            </a:r>
            <a:r>
              <a:rPr b="0" i="1" lang="en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fake news</a:t>
            </a:r>
            <a:r>
              <a:rPr b="0" i="0" lang="en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en FB durante las elecciones de 2016 en EE.UU. (Guess, Nagler and Tucker, 2019)</a:t>
            </a:r>
            <a:endParaRPr b="0" i="0" sz="18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erif"/>
              <a:buChar char="•"/>
            </a:pPr>
            <a:r>
              <a:rPr lang="en" sz="1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En España, cuanto más escorados a la derecha, más vulnerables a la desinformación (</a:t>
            </a:r>
            <a:r>
              <a:rPr lang="en" sz="1800" u="sng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Disinformation as a Widespread Problem and Vulnerability Factors Toward it: Evidence From a Quasi-Experimental Survey in Spain,</a:t>
            </a:r>
            <a:r>
              <a:rPr lang="en" sz="1800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2022)</a:t>
            </a:r>
            <a:endParaRPr sz="1800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810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82" name="Google Shape;482;p17"/>
          <p:cNvPicPr preferRelativeResize="0"/>
          <p:nvPr/>
        </p:nvPicPr>
        <p:blipFill rotWithShape="1">
          <a:blip r:embed="rId6">
            <a:alphaModFix/>
          </a:blip>
          <a:srcRect b="37629" l="31032" r="37328" t="19738"/>
          <a:stretch/>
        </p:blipFill>
        <p:spPr>
          <a:xfrm>
            <a:off x="5623425" y="977244"/>
            <a:ext cx="3293304" cy="249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8"/>
          <p:cNvSpPr/>
          <p:nvPr>
            <p:ph idx="2" type="pic"/>
          </p:nvPr>
        </p:nvSpPr>
        <p:spPr>
          <a:xfrm>
            <a:off x="4572099" y="194400"/>
            <a:ext cx="4368600" cy="4754699"/>
          </a:xfrm>
          <a:prstGeom prst="roundRect">
            <a:avLst>
              <a:gd fmla="val 3533" name="adj"/>
            </a:avLst>
          </a:prstGeom>
          <a:noFill/>
          <a:ln>
            <a:noFill/>
          </a:ln>
        </p:spPr>
      </p:sp>
      <p:sp>
        <p:nvSpPr>
          <p:cNvPr id="488" name="Google Shape;488;p18"/>
          <p:cNvSpPr txBox="1"/>
          <p:nvPr>
            <p:ph idx="1" type="subTitle"/>
          </p:nvPr>
        </p:nvSpPr>
        <p:spPr>
          <a:xfrm>
            <a:off x="391923" y="1201210"/>
            <a:ext cx="3737396" cy="2183997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800"/>
              <a:t>2.3. Quién nos engaña y por qué</a:t>
            </a:r>
            <a:endParaRPr sz="3800"/>
          </a:p>
        </p:txBody>
      </p:sp>
      <p:pic>
        <p:nvPicPr>
          <p:cNvPr id="489" name="Google Shape;48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9443" y="3520062"/>
            <a:ext cx="1522350" cy="4222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8349" y="620921"/>
            <a:ext cx="3956098" cy="377146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19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496" name="Google Shape;496;p19"/>
          <p:cNvSpPr txBox="1"/>
          <p:nvPr/>
        </p:nvSpPr>
        <p:spPr>
          <a:xfrm>
            <a:off x="6372610" y="40224"/>
            <a:ext cx="2462993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QUIÉN NOS ENGAÑA Y POR QUÉ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497" name="Google Shape;49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69698" y="1085874"/>
            <a:ext cx="6004622" cy="3377600"/>
          </a:xfrm>
          <a:prstGeom prst="rect">
            <a:avLst/>
          </a:prstGeom>
          <a:noFill/>
          <a:ln>
            <a:noFill/>
          </a:ln>
        </p:spPr>
      </p:pic>
      <p:sp>
        <p:nvSpPr>
          <p:cNvPr id="500" name="Google Shape;500;p19"/>
          <p:cNvSpPr txBox="1"/>
          <p:nvPr/>
        </p:nvSpPr>
        <p:spPr>
          <a:xfrm>
            <a:off x="1060788" y="577975"/>
            <a:ext cx="7022400" cy="50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Los instigadores y las estrategias de la desinformación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501" name="Google Shape;501;p19"/>
          <p:cNvSpPr txBox="1"/>
          <p:nvPr/>
        </p:nvSpPr>
        <p:spPr>
          <a:xfrm>
            <a:off x="636162" y="4608375"/>
            <a:ext cx="78717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IBM Plex Serif"/>
                <a:ea typeface="IBM Plex Serif"/>
                <a:cs typeface="IBM Plex Serif"/>
                <a:sym typeface="IBM Plex Serif"/>
                <a:hlinkClick r:id="rId6"/>
              </a:rPr>
              <a:t>Video: Carme Colomina, investigadora del Cidob experta en desinformación</a:t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20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507" name="Google Shape;507;p20"/>
          <p:cNvSpPr txBox="1"/>
          <p:nvPr/>
        </p:nvSpPr>
        <p:spPr>
          <a:xfrm>
            <a:off x="6365555" y="40224"/>
            <a:ext cx="2470769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QUIÉN NOS ENGAÑA Y POR QUÉ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08" name="Google Shape;50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20"/>
          <p:cNvSpPr/>
          <p:nvPr/>
        </p:nvSpPr>
        <p:spPr>
          <a:xfrm>
            <a:off x="232225" y="4130563"/>
            <a:ext cx="3880200" cy="48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Fuente: </a:t>
            </a:r>
            <a:r>
              <a:rPr b="0" i="0" lang="en" sz="1400" u="sng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Industrialized Disinformation. 2020 Global Inventory of Organized Social Media Manipulation</a:t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511" name="Google Shape;511;p20"/>
          <p:cNvPicPr preferRelativeResize="0"/>
          <p:nvPr/>
        </p:nvPicPr>
        <p:blipFill rotWithShape="1">
          <a:blip r:embed="rId6">
            <a:alphaModFix/>
          </a:blip>
          <a:srcRect b="4805" l="30210" r="31185" t="11040"/>
          <a:stretch/>
        </p:blipFill>
        <p:spPr>
          <a:xfrm>
            <a:off x="4225262" y="536650"/>
            <a:ext cx="3568358" cy="4375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1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9</a:t>
            </a:r>
            <a:endParaRPr/>
          </a:p>
        </p:txBody>
      </p:sp>
      <p:sp>
        <p:nvSpPr>
          <p:cNvPr id="517" name="Google Shape;517;p21"/>
          <p:cNvSpPr txBox="1"/>
          <p:nvPr/>
        </p:nvSpPr>
        <p:spPr>
          <a:xfrm>
            <a:off x="6351444" y="40224"/>
            <a:ext cx="2484160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QUIÉN NOS ENGAÑA Y POR QUÉ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18" name="Google Shape;5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9" name="Google Shape;519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20" name="Google Shape;520;p21"/>
          <p:cNvSpPr/>
          <p:nvPr/>
        </p:nvSpPr>
        <p:spPr>
          <a:xfrm>
            <a:off x="220639" y="761001"/>
            <a:ext cx="8702700" cy="29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                  </a:t>
            </a: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La desinformación es un negocio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111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Els cybertroops generen un volum de negoci de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    9 milions d’euros (Industrialized Disinformation,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    2020)                                                            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111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Las webs de fake news ganaron 250 millones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de dólares en 2019. Google se llevó el 40%.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(Global Disinformation Index)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21" name="Google Shape;521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57300" y="1687450"/>
            <a:ext cx="2466048" cy="1595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2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10</a:t>
            </a:r>
            <a:endParaRPr/>
          </a:p>
        </p:txBody>
      </p:sp>
      <p:sp>
        <p:nvSpPr>
          <p:cNvPr id="527" name="Google Shape;527;p22"/>
          <p:cNvSpPr txBox="1"/>
          <p:nvPr/>
        </p:nvSpPr>
        <p:spPr>
          <a:xfrm>
            <a:off x="6160944" y="40224"/>
            <a:ext cx="2674660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QUIÉN NOS ENGAÑA Y POR QUÉ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28" name="Google Shape;52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30" name="Google Shape;530;p22"/>
          <p:cNvSpPr/>
          <p:nvPr/>
        </p:nvSpPr>
        <p:spPr>
          <a:xfrm>
            <a:off x="589178" y="963654"/>
            <a:ext cx="7715100" cy="29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La desinformación es un 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fenómeno multifactorial: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111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Motivos económicos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111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Causas políticas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111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Razones sociales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1115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Cuestiones psicológicas…</a:t>
            </a:r>
            <a:endParaRPr b="0" i="0" sz="21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16.jpeg" id="531" name="Google Shape;531;p22"/>
          <p:cNvPicPr preferRelativeResize="0"/>
          <p:nvPr/>
        </p:nvPicPr>
        <p:blipFill rotWithShape="1">
          <a:blip r:embed="rId5">
            <a:alphaModFix/>
          </a:blip>
          <a:srcRect b="12776" l="25422" r="20964" t="8610"/>
          <a:stretch/>
        </p:blipFill>
        <p:spPr>
          <a:xfrm>
            <a:off x="4945712" y="1325074"/>
            <a:ext cx="2552562" cy="249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3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11</a:t>
            </a:r>
            <a:endParaRPr/>
          </a:p>
        </p:txBody>
      </p:sp>
      <p:sp>
        <p:nvSpPr>
          <p:cNvPr id="537" name="Google Shape;537;p23"/>
          <p:cNvSpPr txBox="1"/>
          <p:nvPr/>
        </p:nvSpPr>
        <p:spPr>
          <a:xfrm>
            <a:off x="6591333" y="40224"/>
            <a:ext cx="2244991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QUIÉN NOS ENGAÑA Y POR QUÉ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38" name="Google Shape;53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23"/>
          <p:cNvSpPr txBox="1"/>
          <p:nvPr/>
        </p:nvSpPr>
        <p:spPr>
          <a:xfrm>
            <a:off x="1397552" y="4314802"/>
            <a:ext cx="6348899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IBM Plex Serif"/>
                <a:ea typeface="IBM Plex Serif"/>
                <a:cs typeface="IBM Plex Serif"/>
                <a:sym typeface="IBM Plex Serif"/>
                <a:hlinkClick r:id="rId5"/>
              </a:rPr>
              <a:t>Vídeo: Begoña Díaz, psicóloga y profesora de la UIC</a:t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541" name="Google Shape;541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43395" y="1147379"/>
            <a:ext cx="5457195" cy="3046903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23"/>
          <p:cNvSpPr txBox="1"/>
          <p:nvPr/>
        </p:nvSpPr>
        <p:spPr>
          <a:xfrm>
            <a:off x="138900" y="639463"/>
            <a:ext cx="8866200" cy="50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Qué son los sesgos cognitivos y cómo influyen en la desinformación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4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12</a:t>
            </a:r>
            <a:endParaRPr/>
          </a:p>
        </p:txBody>
      </p:sp>
      <p:sp>
        <p:nvSpPr>
          <p:cNvPr id="548" name="Google Shape;548;p24"/>
          <p:cNvSpPr txBox="1"/>
          <p:nvPr/>
        </p:nvSpPr>
        <p:spPr>
          <a:xfrm>
            <a:off x="6527833" y="40224"/>
            <a:ext cx="2307771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QUIÉN NOS ENGAÑA Y POR QUÉ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49" name="Google Shape;54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24"/>
          <p:cNvSpPr/>
          <p:nvPr/>
        </p:nvSpPr>
        <p:spPr>
          <a:xfrm>
            <a:off x="380906" y="964100"/>
            <a:ext cx="4667700" cy="3079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NUESTRO CEREBRO 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NOS ENGAÑA: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4"/>
          <p:cNvSpPr/>
          <p:nvPr/>
        </p:nvSpPr>
        <p:spPr>
          <a:xfrm>
            <a:off x="407295" y="1894254"/>
            <a:ext cx="4667700" cy="25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14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Sesgo de confirmación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714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Sesgo de anclaje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714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Sesgo de arrastre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714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Disonancia cognitiva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7145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IBM Plex Serif"/>
              <a:buChar char="•"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La verdad ilusoria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8100" lvl="0" marL="215899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sng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Artículo sobre sesgos cognitivos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553" name="Google Shape;553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297649" y="786350"/>
            <a:ext cx="3641700" cy="3113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5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13</a:t>
            </a:r>
            <a:endParaRPr/>
          </a:p>
        </p:txBody>
      </p:sp>
      <p:sp>
        <p:nvSpPr>
          <p:cNvPr id="559" name="Google Shape;559;p25"/>
          <p:cNvSpPr txBox="1"/>
          <p:nvPr/>
        </p:nvSpPr>
        <p:spPr>
          <a:xfrm>
            <a:off x="6414550" y="40224"/>
            <a:ext cx="2274117" cy="33560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QUIÉN NOS ENGAÑA Y POR QUÉ 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60" name="Google Shape;560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1" name="Google Shape;561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0" y="354802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25"/>
          <p:cNvSpPr/>
          <p:nvPr/>
        </p:nvSpPr>
        <p:spPr>
          <a:xfrm>
            <a:off x="714453" y="703254"/>
            <a:ext cx="7715100" cy="2943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... y todo ello aderezado por cambios en el paradigma de la información:</a:t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</a:t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4290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IBM Plex Serif"/>
              <a:buChar char="•"/>
            </a:pP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Inmediatez</a:t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4290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IBM Plex Serif"/>
              <a:buChar char="•"/>
            </a:pP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Volumen </a:t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42900" lvl="0" marL="355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IBM Plex Serif"/>
              <a:buChar char="•"/>
            </a:pP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De información periódica </a:t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 constante</a:t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Y además…</a:t>
            </a:r>
            <a:endParaRPr b="0" i="0" sz="26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13.png" id="563" name="Google Shape;563;p25"/>
          <p:cNvPicPr preferRelativeResize="0"/>
          <p:nvPr/>
        </p:nvPicPr>
        <p:blipFill rotWithShape="1">
          <a:blip r:embed="rId5">
            <a:alphaModFix/>
          </a:blip>
          <a:srcRect b="22601" l="24810" r="43560" t="20222"/>
          <a:stretch/>
        </p:blipFill>
        <p:spPr>
          <a:xfrm>
            <a:off x="5517500" y="1305743"/>
            <a:ext cx="3317026" cy="3372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26"/>
          <p:cNvSpPr/>
          <p:nvPr>
            <p:ph idx="2" type="pic"/>
          </p:nvPr>
        </p:nvSpPr>
        <p:spPr>
          <a:xfrm>
            <a:off x="4572099" y="194400"/>
            <a:ext cx="4368600" cy="4754698"/>
          </a:xfrm>
          <a:prstGeom prst="roundRect">
            <a:avLst>
              <a:gd fmla="val 3533" name="adj"/>
            </a:avLst>
          </a:prstGeom>
          <a:noFill/>
          <a:ln>
            <a:noFill/>
          </a:ln>
        </p:spPr>
      </p:sp>
      <p:sp>
        <p:nvSpPr>
          <p:cNvPr id="569" name="Google Shape;569;p26"/>
          <p:cNvSpPr txBox="1"/>
          <p:nvPr>
            <p:ph idx="1" type="subTitle"/>
          </p:nvPr>
        </p:nvSpPr>
        <p:spPr>
          <a:xfrm>
            <a:off x="391923" y="904876"/>
            <a:ext cx="3737395" cy="2183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800"/>
              <a:t>2.4. Cómo nos afecta: las consecuencias de la desinformación</a:t>
            </a:r>
            <a:endParaRPr sz="3800"/>
          </a:p>
        </p:txBody>
      </p:sp>
      <p:pic>
        <p:nvPicPr>
          <p:cNvPr id="570" name="Google Shape;57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9442" y="3520062"/>
            <a:ext cx="1522350" cy="422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1" name="Google Shape;571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8482" y="737610"/>
            <a:ext cx="3915833" cy="3541888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7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577" name="Google Shape;577;p27"/>
          <p:cNvSpPr txBox="1"/>
          <p:nvPr/>
        </p:nvSpPr>
        <p:spPr>
          <a:xfrm>
            <a:off x="6000038" y="40225"/>
            <a:ext cx="27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DESINFORMACIÓN: CÓMO NOS AFECTA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78" name="Google Shape;57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9" name="Google Shape;579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7"/>
          <p:cNvSpPr/>
          <p:nvPr/>
        </p:nvSpPr>
        <p:spPr>
          <a:xfrm>
            <a:off x="448594" y="816163"/>
            <a:ext cx="5296200" cy="2971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¿Cómo nos afecta?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Derechos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Democracia   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3655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Convivencia 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36548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Salud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65099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   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295225" y="1003026"/>
            <a:ext cx="3543423" cy="225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8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587" name="Google Shape;587;p28"/>
          <p:cNvSpPr txBox="1"/>
          <p:nvPr/>
        </p:nvSpPr>
        <p:spPr>
          <a:xfrm>
            <a:off x="6000038" y="40225"/>
            <a:ext cx="27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DESINFORMACIÓN: CÓMO NOS AFECTA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88" name="Google Shape;588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28"/>
          <p:cNvSpPr/>
          <p:nvPr/>
        </p:nvSpPr>
        <p:spPr>
          <a:xfrm>
            <a:off x="337256" y="716194"/>
            <a:ext cx="5531100" cy="3825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" sz="22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Tiene un impacto directo en nuestras vidas:</a:t>
            </a:r>
            <a:endParaRPr b="0" i="0" sz="22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92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“Minar los derechos LGTBIQ+, su bienestar, su dignidad, su integridad física y emocional, su movilización política y su libertad de expresión” (European External Action Service)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92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Mujeres y movimiento feminista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92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Migrantes 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921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Otras personas y colectivos minoritarios o marginalizados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591" name="Google Shape;591;p28"/>
          <p:cNvPicPr preferRelativeResize="0"/>
          <p:nvPr/>
        </p:nvPicPr>
        <p:blipFill rotWithShape="1">
          <a:blip r:embed="rId5">
            <a:alphaModFix/>
          </a:blip>
          <a:srcRect b="5173" l="26317" r="25875" t="11101"/>
          <a:stretch/>
        </p:blipFill>
        <p:spPr>
          <a:xfrm>
            <a:off x="5887089" y="716203"/>
            <a:ext cx="2938531" cy="2894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9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597" name="Google Shape;597;p29"/>
          <p:cNvSpPr txBox="1"/>
          <p:nvPr/>
        </p:nvSpPr>
        <p:spPr>
          <a:xfrm>
            <a:off x="6000038" y="40225"/>
            <a:ext cx="27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DESINFORMACIÓN: CÓMO NOS AFECTA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598" name="Google Shape;59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29"/>
          <p:cNvSpPr/>
          <p:nvPr/>
        </p:nvSpPr>
        <p:spPr>
          <a:xfrm>
            <a:off x="472075" y="4338450"/>
            <a:ext cx="7809000" cy="4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1400" u="sng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Video: Marc Fortes. Enfermero e impulsor del proyecto sobre salud “Infermera virtual”</a:t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descr="image34.jpeg" id="601" name="Google Shape;601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47789" y="1273717"/>
            <a:ext cx="5448418" cy="3064730"/>
          </a:xfrm>
          <a:prstGeom prst="rect">
            <a:avLst/>
          </a:prstGeom>
          <a:noFill/>
          <a:ln>
            <a:noFill/>
          </a:ln>
        </p:spPr>
      </p:pic>
      <p:sp>
        <p:nvSpPr>
          <p:cNvPr id="602" name="Google Shape;602;p29"/>
          <p:cNvSpPr txBox="1"/>
          <p:nvPr/>
        </p:nvSpPr>
        <p:spPr>
          <a:xfrm>
            <a:off x="1929750" y="638825"/>
            <a:ext cx="5284500" cy="5078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¿La desinformación perjudica la salud?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0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608" name="Google Shape;608;p30"/>
          <p:cNvSpPr txBox="1"/>
          <p:nvPr/>
        </p:nvSpPr>
        <p:spPr>
          <a:xfrm>
            <a:off x="6000038" y="40225"/>
            <a:ext cx="27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DESINFORMACIÓN: CÓMO NOS AFECTA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09" name="Google Shape;60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0" name="Google Shape;610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30"/>
          <p:cNvPicPr preferRelativeResize="0"/>
          <p:nvPr/>
        </p:nvPicPr>
        <p:blipFill rotWithShape="1">
          <a:blip r:embed="rId5">
            <a:alphaModFix/>
          </a:blip>
          <a:srcRect b="20441" l="28246" r="28203" t="20700"/>
          <a:stretch/>
        </p:blipFill>
        <p:spPr>
          <a:xfrm>
            <a:off x="248860" y="2387153"/>
            <a:ext cx="3156523" cy="2399622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30"/>
          <p:cNvSpPr txBox="1"/>
          <p:nvPr/>
        </p:nvSpPr>
        <p:spPr>
          <a:xfrm>
            <a:off x="5748056" y="615625"/>
            <a:ext cx="3216600" cy="2001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IBM Plex Serif"/>
                <a:ea typeface="IBM Plex Serif"/>
                <a:cs typeface="IBM Plex Serif"/>
                <a:sym typeface="IBM Plex Serif"/>
              </a:rPr>
              <a:t>Maria Ressa: “El objetivo de las operaciones de desinformación ya no es que creas en algo, sino que desconfíes de todo”</a:t>
            </a:r>
            <a:endParaRPr b="0" i="0" sz="2600" u="none" cap="none" strike="noStrike">
              <a:solidFill>
                <a:schemeClr val="dk1"/>
              </a:solidFill>
              <a:highlight>
                <a:schemeClr val="lt1"/>
              </a:highlight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t/>
            </a:r>
            <a:endParaRPr b="0" i="0" sz="2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3" name="Google Shape;613;p3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467975" y="705950"/>
            <a:ext cx="3216601" cy="21444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1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619" name="Google Shape;619;p31"/>
          <p:cNvSpPr txBox="1"/>
          <p:nvPr/>
        </p:nvSpPr>
        <p:spPr>
          <a:xfrm>
            <a:off x="6000038" y="40225"/>
            <a:ext cx="27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DESINFORMACIÓN: CÓMO NOS AFECTA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20" name="Google Shape;62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72975"/>
            <a:ext cx="1044450" cy="15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31"/>
          <p:cNvPicPr preferRelativeResize="0"/>
          <p:nvPr/>
        </p:nvPicPr>
        <p:blipFill rotWithShape="1">
          <a:blip r:embed="rId5">
            <a:alphaModFix/>
          </a:blip>
          <a:srcRect b="19840" l="34247" r="34501" t="22349"/>
          <a:stretch/>
        </p:blipFill>
        <p:spPr>
          <a:xfrm>
            <a:off x="655481" y="768994"/>
            <a:ext cx="3654562" cy="3802726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31"/>
          <p:cNvPicPr preferRelativeResize="0"/>
          <p:nvPr/>
        </p:nvPicPr>
        <p:blipFill rotWithShape="1">
          <a:blip r:embed="rId6">
            <a:alphaModFix/>
          </a:blip>
          <a:srcRect b="8575" l="34883" r="34288" t="19724"/>
          <a:stretch/>
        </p:blipFill>
        <p:spPr>
          <a:xfrm>
            <a:off x="4857225" y="698925"/>
            <a:ext cx="3020645" cy="3951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2"/>
          <p:cNvSpPr txBox="1"/>
          <p:nvPr>
            <p:ph idx="12" type="sldNum"/>
          </p:nvPr>
        </p:nvSpPr>
        <p:spPr>
          <a:xfrm>
            <a:off x="390559" y="4022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7</a:t>
            </a:r>
            <a:endParaRPr/>
          </a:p>
        </p:txBody>
      </p:sp>
      <p:sp>
        <p:nvSpPr>
          <p:cNvPr id="629" name="Google Shape;629;p32"/>
          <p:cNvSpPr txBox="1"/>
          <p:nvPr/>
        </p:nvSpPr>
        <p:spPr>
          <a:xfrm>
            <a:off x="6000038" y="40225"/>
            <a:ext cx="2712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DESINFORMACIÓN: CÓMO NOS AFECTA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30" name="Google Shape;63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700" cy="15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31" name="Google Shape;63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0" y="3548025"/>
            <a:ext cx="1044450" cy="1595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32" name="Google Shape;632;p32"/>
          <p:cNvPicPr preferRelativeResize="0"/>
          <p:nvPr/>
        </p:nvPicPr>
        <p:blipFill rotWithShape="1">
          <a:blip r:embed="rId5">
            <a:alphaModFix/>
          </a:blip>
          <a:srcRect b="9025" l="13319" r="20896" t="35964"/>
          <a:stretch/>
        </p:blipFill>
        <p:spPr>
          <a:xfrm>
            <a:off x="4996350" y="2504825"/>
            <a:ext cx="3866298" cy="181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32"/>
          <p:cNvPicPr preferRelativeResize="0"/>
          <p:nvPr/>
        </p:nvPicPr>
        <p:blipFill rotWithShape="1">
          <a:blip r:embed="rId6">
            <a:alphaModFix/>
          </a:blip>
          <a:srcRect b="36942" l="23994" r="24021" t="33626"/>
          <a:stretch/>
        </p:blipFill>
        <p:spPr>
          <a:xfrm>
            <a:off x="4996350" y="1082767"/>
            <a:ext cx="3866298" cy="12312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90550" y="1246198"/>
            <a:ext cx="4420174" cy="131022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2"/>
          <p:cNvPicPr preferRelativeResize="0"/>
          <p:nvPr/>
        </p:nvPicPr>
        <p:blipFill rotWithShape="1">
          <a:blip r:embed="rId8">
            <a:alphaModFix/>
          </a:blip>
          <a:srcRect b="1182" l="16412" r="16599" t="52743"/>
          <a:stretch/>
        </p:blipFill>
        <p:spPr>
          <a:xfrm>
            <a:off x="1230075" y="2938401"/>
            <a:ext cx="3580651" cy="13851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33"/>
          <p:cNvSpPr/>
          <p:nvPr>
            <p:ph idx="2" type="pic"/>
          </p:nvPr>
        </p:nvSpPr>
        <p:spPr>
          <a:xfrm>
            <a:off x="4572099" y="194400"/>
            <a:ext cx="4368600" cy="4754698"/>
          </a:xfrm>
          <a:prstGeom prst="roundRect">
            <a:avLst>
              <a:gd fmla="val 3533" name="adj"/>
            </a:avLst>
          </a:prstGeom>
          <a:noFill/>
          <a:ln>
            <a:noFill/>
          </a:ln>
        </p:spPr>
      </p:sp>
      <p:sp>
        <p:nvSpPr>
          <p:cNvPr id="641" name="Google Shape;641;p33"/>
          <p:cNvSpPr txBox="1"/>
          <p:nvPr>
            <p:ph idx="1" type="subTitle"/>
          </p:nvPr>
        </p:nvSpPr>
        <p:spPr>
          <a:xfrm>
            <a:off x="391923" y="1201209"/>
            <a:ext cx="3737395" cy="2183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800"/>
              <a:t>2.5. Mil maneras de engañar</a:t>
            </a:r>
            <a:endParaRPr sz="3800"/>
          </a:p>
        </p:txBody>
      </p:sp>
      <p:pic>
        <p:nvPicPr>
          <p:cNvPr id="642" name="Google Shape;64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9442" y="3520062"/>
            <a:ext cx="1522350" cy="422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8347" y="620920"/>
            <a:ext cx="3956098" cy="377146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34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</a:t>
            </a:r>
            <a:endParaRPr/>
          </a:p>
        </p:txBody>
      </p:sp>
      <p:sp>
        <p:nvSpPr>
          <p:cNvPr id="649" name="Google Shape;649;p34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50" name="Google Shape;65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1" name="Google Shape;651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2" name="Google Shape;652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39250" y="868739"/>
            <a:ext cx="4293391" cy="35575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35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2</a:t>
            </a:r>
            <a:endParaRPr/>
          </a:p>
        </p:txBody>
      </p:sp>
      <p:sp>
        <p:nvSpPr>
          <p:cNvPr id="658" name="Google Shape;658;p35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59" name="Google Shape;65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60" name="Google Shape;660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35"/>
          <p:cNvSpPr/>
          <p:nvPr/>
        </p:nvSpPr>
        <p:spPr>
          <a:xfrm>
            <a:off x="5649345" y="3713890"/>
            <a:ext cx="2623198" cy="5690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Contexto falso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662" name="Google Shape;662;p35"/>
          <p:cNvPicPr preferRelativeResize="0"/>
          <p:nvPr/>
        </p:nvPicPr>
        <p:blipFill rotWithShape="1">
          <a:blip r:embed="rId5">
            <a:alphaModFix/>
          </a:blip>
          <a:srcRect b="18968" l="24083" r="24901" t="11037"/>
          <a:stretch/>
        </p:blipFill>
        <p:spPr>
          <a:xfrm>
            <a:off x="925932" y="1268014"/>
            <a:ext cx="4441746" cy="34280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36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3</a:t>
            </a:r>
            <a:endParaRPr/>
          </a:p>
        </p:txBody>
      </p:sp>
      <p:sp>
        <p:nvSpPr>
          <p:cNvPr id="668" name="Google Shape;668;p36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69" name="Google Shape;669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0" name="Google Shape;670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3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208454" y="956688"/>
            <a:ext cx="2965230" cy="36408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37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4</a:t>
            </a:r>
            <a:endParaRPr/>
          </a:p>
        </p:txBody>
      </p:sp>
      <p:sp>
        <p:nvSpPr>
          <p:cNvPr id="677" name="Google Shape;677;p37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78" name="Google Shape;678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680" name="Google Shape;680;p37"/>
          <p:cNvSpPr/>
          <p:nvPr/>
        </p:nvSpPr>
        <p:spPr>
          <a:xfrm>
            <a:off x="659973" y="3437949"/>
            <a:ext cx="3468600" cy="5690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Contenido impostor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681" name="Google Shape;681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61304" y="751339"/>
            <a:ext cx="2965230" cy="36408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01696" y="1629529"/>
            <a:ext cx="1884438" cy="1884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8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5</a:t>
            </a:r>
            <a:endParaRPr/>
          </a:p>
        </p:txBody>
      </p:sp>
      <p:sp>
        <p:nvSpPr>
          <p:cNvPr id="688" name="Google Shape;688;p38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89" name="Google Shape;689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0" name="Google Shape;690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1" name="Google Shape;691;p3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504372" y="717901"/>
            <a:ext cx="4409417" cy="39156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39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6</a:t>
            </a:r>
            <a:endParaRPr/>
          </a:p>
        </p:txBody>
      </p:sp>
      <p:sp>
        <p:nvSpPr>
          <p:cNvPr id="697" name="Google Shape;697;p39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698" name="Google Shape;698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99" name="Google Shape;69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39"/>
          <p:cNvSpPr/>
          <p:nvPr/>
        </p:nvSpPr>
        <p:spPr>
          <a:xfrm>
            <a:off x="390548" y="3316799"/>
            <a:ext cx="2466599" cy="10121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Contenido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manipulado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701" name="Google Shape;701;p3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0152" y="671114"/>
            <a:ext cx="2592069" cy="2301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3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56834" y="1183597"/>
            <a:ext cx="4036387" cy="2880839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39"/>
          <p:cNvSpPr txBox="1"/>
          <p:nvPr/>
        </p:nvSpPr>
        <p:spPr>
          <a:xfrm>
            <a:off x="3402222" y="4329000"/>
            <a:ext cx="3707271" cy="3051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Font: EFE Verifica, Paiporta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40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8</a:t>
            </a:r>
            <a:endParaRPr/>
          </a:p>
        </p:txBody>
      </p:sp>
      <p:sp>
        <p:nvSpPr>
          <p:cNvPr id="709" name="Google Shape;709;p40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10" name="Google Shape;710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40"/>
          <p:cNvSpPr/>
          <p:nvPr/>
        </p:nvSpPr>
        <p:spPr>
          <a:xfrm>
            <a:off x="4439424" y="3344049"/>
            <a:ext cx="3583499" cy="7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Contenido engañoso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713" name="Google Shape;713;p40"/>
          <p:cNvPicPr preferRelativeResize="0"/>
          <p:nvPr/>
        </p:nvPicPr>
        <p:blipFill rotWithShape="1">
          <a:blip r:embed="rId5">
            <a:alphaModFix/>
          </a:blip>
          <a:srcRect b="8887" l="30821" r="37008" t="18017"/>
          <a:stretch/>
        </p:blipFill>
        <p:spPr>
          <a:xfrm>
            <a:off x="1232974" y="898149"/>
            <a:ext cx="2941540" cy="3759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41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9</a:t>
            </a:r>
            <a:endParaRPr/>
          </a:p>
        </p:txBody>
      </p:sp>
      <p:sp>
        <p:nvSpPr>
          <p:cNvPr id="719" name="Google Shape;719;p41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20" name="Google Shape;720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41"/>
          <p:cNvSpPr/>
          <p:nvPr/>
        </p:nvSpPr>
        <p:spPr>
          <a:xfrm>
            <a:off x="390549" y="721361"/>
            <a:ext cx="3687300" cy="849298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Contenido fabricado / Deepfakes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723" name="Google Shape;723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47004" y="1828863"/>
            <a:ext cx="2815612" cy="281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85090" y="835774"/>
            <a:ext cx="2738082" cy="38086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42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10</a:t>
            </a:r>
            <a:endParaRPr/>
          </a:p>
        </p:txBody>
      </p:sp>
      <p:sp>
        <p:nvSpPr>
          <p:cNvPr id="730" name="Google Shape;730;p42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31" name="Google Shape;73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4312" y="1190730"/>
            <a:ext cx="3048598" cy="3466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245874" y="1112518"/>
            <a:ext cx="2343300" cy="170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12752" y="1083069"/>
            <a:ext cx="2343285" cy="17019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707318" y="2947394"/>
            <a:ext cx="2354118" cy="1709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245868" y="2951325"/>
            <a:ext cx="2343279" cy="1701903"/>
          </a:xfrm>
          <a:prstGeom prst="rect">
            <a:avLst/>
          </a:prstGeom>
          <a:noFill/>
          <a:ln>
            <a:noFill/>
          </a:ln>
        </p:spPr>
      </p:pic>
      <p:sp>
        <p:nvSpPr>
          <p:cNvPr id="738" name="Google Shape;738;p42"/>
          <p:cNvSpPr txBox="1"/>
          <p:nvPr/>
        </p:nvSpPr>
        <p:spPr>
          <a:xfrm>
            <a:off x="796862" y="767962"/>
            <a:ext cx="6764099" cy="788999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Deepfake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3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11</a:t>
            </a:r>
            <a:endParaRPr/>
          </a:p>
        </p:txBody>
      </p:sp>
      <p:sp>
        <p:nvSpPr>
          <p:cNvPr id="744" name="Google Shape;744;p43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45" name="Google Shape;745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47" name="Google Shape;747;p43"/>
          <p:cNvSpPr/>
          <p:nvPr/>
        </p:nvSpPr>
        <p:spPr>
          <a:xfrm>
            <a:off x="3598206" y="3990585"/>
            <a:ext cx="1947600" cy="4802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IBM Plex Serif"/>
                <a:ea typeface="IBM Plex Serif"/>
                <a:cs typeface="IBM Plex Serif"/>
                <a:sym typeface="IBM Plex Serif"/>
                <a:hlinkClick r:id="rId5"/>
              </a:rPr>
              <a:t>Which face is real</a:t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748" name="Google Shape;748;p43"/>
          <p:cNvPicPr preferRelativeResize="0"/>
          <p:nvPr/>
        </p:nvPicPr>
        <p:blipFill rotWithShape="1">
          <a:blip r:embed="rId6">
            <a:alphaModFix/>
          </a:blip>
          <a:srcRect b="17137" l="18889" r="20078" t="16299"/>
          <a:stretch/>
        </p:blipFill>
        <p:spPr>
          <a:xfrm>
            <a:off x="2041116" y="831616"/>
            <a:ext cx="5061753" cy="3105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44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12</a:t>
            </a:r>
            <a:endParaRPr/>
          </a:p>
        </p:txBody>
      </p:sp>
      <p:sp>
        <p:nvSpPr>
          <p:cNvPr id="754" name="Google Shape;754;p44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55" name="Google Shape;75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44"/>
          <p:cNvSpPr/>
          <p:nvPr/>
        </p:nvSpPr>
        <p:spPr>
          <a:xfrm>
            <a:off x="3519837" y="3839662"/>
            <a:ext cx="1478700" cy="10121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Hackeo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descr="Imagen 7" id="758" name="Google Shape;758;p44"/>
          <p:cNvPicPr preferRelativeResize="0"/>
          <p:nvPr/>
        </p:nvPicPr>
        <p:blipFill rotWithShape="1">
          <a:blip r:embed="rId5">
            <a:alphaModFix/>
          </a:blip>
          <a:srcRect b="45263" l="11767" r="52486" t="33682"/>
          <a:stretch/>
        </p:blipFill>
        <p:spPr>
          <a:xfrm>
            <a:off x="810420" y="906507"/>
            <a:ext cx="6688604" cy="2462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45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13</a:t>
            </a:r>
            <a:endParaRPr/>
          </a:p>
        </p:txBody>
      </p:sp>
      <p:sp>
        <p:nvSpPr>
          <p:cNvPr id="764" name="Google Shape;764;p45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65" name="Google Shape;765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6" name="Google Shape;766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45"/>
          <p:cNvSpPr/>
          <p:nvPr/>
        </p:nvSpPr>
        <p:spPr>
          <a:xfrm>
            <a:off x="5750498" y="2535824"/>
            <a:ext cx="2821799" cy="10121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1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Clickbait</a:t>
            </a: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o ciberanzuelo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768" name="Google Shape;768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34114" y="1198136"/>
            <a:ext cx="2447218" cy="2397579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957722" y="1215614"/>
            <a:ext cx="2326111" cy="31301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46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14</a:t>
            </a:r>
            <a:endParaRPr/>
          </a:p>
        </p:txBody>
      </p:sp>
      <p:sp>
        <p:nvSpPr>
          <p:cNvPr id="775" name="Google Shape;775;p46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76" name="Google Shape;776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77" name="Google Shape;777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46"/>
          <p:cNvSpPr/>
          <p:nvPr/>
        </p:nvSpPr>
        <p:spPr>
          <a:xfrm>
            <a:off x="58788" y="3409569"/>
            <a:ext cx="2821799" cy="10121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Errores periodísticos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descr="Marcador de contenido 4" id="779" name="Google Shape;779;p46"/>
          <p:cNvPicPr preferRelativeResize="0"/>
          <p:nvPr/>
        </p:nvPicPr>
        <p:blipFill rotWithShape="1">
          <a:blip r:embed="rId5">
            <a:alphaModFix/>
          </a:blip>
          <a:srcRect b="17287" l="11585" r="36206" t="23526"/>
          <a:stretch/>
        </p:blipFill>
        <p:spPr>
          <a:xfrm>
            <a:off x="580141" y="752047"/>
            <a:ext cx="3361198" cy="2381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780" name="Google Shape;780;p4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77738" y="2286830"/>
            <a:ext cx="1923650" cy="2712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572000" y="829658"/>
            <a:ext cx="3792899" cy="16450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p47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15</a:t>
            </a:r>
            <a:endParaRPr/>
          </a:p>
        </p:txBody>
      </p:sp>
      <p:sp>
        <p:nvSpPr>
          <p:cNvPr id="787" name="Google Shape;787;p47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88" name="Google Shape;788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790" name="Google Shape;790;p47"/>
          <p:cNvSpPr/>
          <p:nvPr/>
        </p:nvSpPr>
        <p:spPr>
          <a:xfrm>
            <a:off x="5272354" y="3122174"/>
            <a:ext cx="2935499" cy="8735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1" lang="en" sz="2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1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Hahaganda </a:t>
            </a:r>
            <a:r>
              <a:rPr b="0" i="0" lang="en" sz="26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o desinformación a través del humor</a:t>
            </a:r>
            <a:endParaRPr b="0" i="0" sz="26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791" name="Google Shape;791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581980" y="822837"/>
            <a:ext cx="3592086" cy="2006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p47"/>
          <p:cNvPicPr preferRelativeResize="0"/>
          <p:nvPr/>
        </p:nvPicPr>
        <p:blipFill rotWithShape="1">
          <a:blip r:embed="rId6">
            <a:alphaModFix/>
          </a:blip>
          <a:srcRect b="11777" l="24845" r="40346" t="26477"/>
          <a:stretch/>
        </p:blipFill>
        <p:spPr>
          <a:xfrm>
            <a:off x="664908" y="1454866"/>
            <a:ext cx="2755577" cy="2749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48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16</a:t>
            </a:r>
            <a:endParaRPr/>
          </a:p>
        </p:txBody>
      </p:sp>
      <p:sp>
        <p:nvSpPr>
          <p:cNvPr id="798" name="Google Shape;798;p48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799" name="Google Shape;799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48"/>
          <p:cNvSpPr/>
          <p:nvPr/>
        </p:nvSpPr>
        <p:spPr>
          <a:xfrm>
            <a:off x="5165811" y="2157499"/>
            <a:ext cx="3254400" cy="10121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Estafas: </a:t>
            </a:r>
            <a:r>
              <a:rPr b="0" i="1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phishing, </a:t>
            </a:r>
            <a:r>
              <a:rPr b="0" i="1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smishing, vishing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802" name="Google Shape;802;p48"/>
          <p:cNvPicPr preferRelativeResize="0"/>
          <p:nvPr/>
        </p:nvPicPr>
        <p:blipFill rotWithShape="1">
          <a:blip r:embed="rId5">
            <a:alphaModFix/>
          </a:blip>
          <a:srcRect b="41793" l="36335" r="36701" t="22751"/>
          <a:stretch/>
        </p:blipFill>
        <p:spPr>
          <a:xfrm>
            <a:off x="723810" y="1037682"/>
            <a:ext cx="4292481" cy="3175024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48"/>
          <p:cNvSpPr txBox="1"/>
          <p:nvPr/>
        </p:nvSpPr>
        <p:spPr>
          <a:xfrm>
            <a:off x="5430749" y="3438049"/>
            <a:ext cx="2791800" cy="2846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IBM Plex Serif"/>
                <a:ea typeface="IBM Plex Serif"/>
                <a:cs typeface="IBM Plex Serif"/>
                <a:sym typeface="IBM Plex Serif"/>
                <a:hlinkClick r:id="rId6"/>
              </a:rPr>
              <a:t>Artículo sobre estafas digitales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p49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17</a:t>
            </a:r>
            <a:endParaRPr/>
          </a:p>
        </p:txBody>
      </p:sp>
      <p:sp>
        <p:nvSpPr>
          <p:cNvPr id="809" name="Google Shape;809;p49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810" name="Google Shape;810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812" name="Google Shape;812;p49"/>
          <p:cNvSpPr/>
          <p:nvPr/>
        </p:nvSpPr>
        <p:spPr>
          <a:xfrm>
            <a:off x="5325756" y="771799"/>
            <a:ext cx="3254400" cy="10121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Teorías de la conspiración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813" name="Google Shape;813;p49"/>
          <p:cNvPicPr preferRelativeResize="0"/>
          <p:nvPr/>
        </p:nvPicPr>
        <p:blipFill rotWithShape="1">
          <a:blip r:embed="rId5">
            <a:alphaModFix/>
          </a:blip>
          <a:srcRect b="23062" l="27969" r="39563" t="31099"/>
          <a:stretch/>
        </p:blipFill>
        <p:spPr>
          <a:xfrm>
            <a:off x="390544" y="578415"/>
            <a:ext cx="3963153" cy="3147208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49"/>
          <p:cNvSpPr/>
          <p:nvPr/>
        </p:nvSpPr>
        <p:spPr>
          <a:xfrm>
            <a:off x="5323649" y="1672723"/>
            <a:ext cx="3962999" cy="25097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23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erif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Explicaciones simples ante la complejidad y la incertidumbre</a:t>
            </a:r>
            <a:endParaRPr b="0" i="0" sz="18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523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erif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Historias emocionales</a:t>
            </a:r>
            <a:endParaRPr b="0" i="0" sz="18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523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BM Plex Serif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Formar parte de un grupo “privilegiado”</a:t>
            </a:r>
            <a:endParaRPr b="0" i="0" sz="18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 u="sng">
                <a:solidFill>
                  <a:schemeClr val="hlink"/>
                </a:solidFill>
                <a:latin typeface="IBM Plex Serif"/>
                <a:ea typeface="IBM Plex Serif"/>
                <a:cs typeface="IBM Plex Serif"/>
                <a:sym typeface="IBM Plex Serif"/>
                <a:hlinkClick r:id="rId6"/>
              </a:rPr>
              <a:t>ARTÍCULO: Teorías de la conspiración</a:t>
            </a:r>
            <a:endParaRPr b="1" sz="1800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815" name="Google Shape;815;p4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29208" y="1783991"/>
            <a:ext cx="2316413" cy="31699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p50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19</a:t>
            </a:r>
            <a:endParaRPr/>
          </a:p>
        </p:txBody>
      </p:sp>
      <p:sp>
        <p:nvSpPr>
          <p:cNvPr id="821" name="Google Shape;821;p50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822" name="Google Shape;822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5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824" name="Google Shape;824;p50"/>
          <p:cNvSpPr/>
          <p:nvPr/>
        </p:nvSpPr>
        <p:spPr>
          <a:xfrm>
            <a:off x="342792" y="1046719"/>
            <a:ext cx="7176299" cy="29999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Algunas estrategias: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4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Bots y trols para pervertir el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 debate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4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Metamorfosis temática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4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Alud de datos e información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20954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IBM Plex Serif"/>
              <a:buChar char="•"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Tertulianos, gamers e 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influencers</a:t>
            </a:r>
            <a:endParaRPr b="0" i="0" sz="27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80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0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1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0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5" name="Google Shape;825;p5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01350" y="711399"/>
            <a:ext cx="3314549" cy="2836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51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20</a:t>
            </a:r>
            <a:endParaRPr/>
          </a:p>
        </p:txBody>
      </p:sp>
      <p:sp>
        <p:nvSpPr>
          <p:cNvPr id="831" name="Google Shape;831;p51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832" name="Google Shape;832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5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5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925580" y="1166280"/>
            <a:ext cx="3464211" cy="3420918"/>
          </a:xfrm>
          <a:prstGeom prst="rect">
            <a:avLst/>
          </a:prstGeom>
          <a:noFill/>
          <a:ln>
            <a:noFill/>
          </a:ln>
        </p:spPr>
      </p:pic>
      <p:sp>
        <p:nvSpPr>
          <p:cNvPr id="835" name="Google Shape;835;p51"/>
          <p:cNvSpPr txBox="1"/>
          <p:nvPr/>
        </p:nvSpPr>
        <p:spPr>
          <a:xfrm>
            <a:off x="5679010" y="3907604"/>
            <a:ext cx="2486399" cy="500099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Fuente: mediamanipulation.org</a:t>
            </a:r>
            <a:endParaRPr b="0" i="0" sz="14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sp>
        <p:nvSpPr>
          <p:cNvPr id="836" name="Google Shape;836;p51"/>
          <p:cNvSpPr txBox="1"/>
          <p:nvPr/>
        </p:nvSpPr>
        <p:spPr>
          <a:xfrm>
            <a:off x="978592" y="704580"/>
            <a:ext cx="6764099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50" lIns="68550" spcFirstLastPara="1" rIns="68550" wrap="square" tIns="6855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Verificación: un ciclo que nunca acaba</a:t>
            </a:r>
            <a:endParaRPr b="0" i="0" sz="21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52"/>
          <p:cNvSpPr txBox="1"/>
          <p:nvPr>
            <p:ph idx="12" type="sldNum"/>
          </p:nvPr>
        </p:nvSpPr>
        <p:spPr>
          <a:xfrm>
            <a:off x="390558" y="40225"/>
            <a:ext cx="548699" cy="393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r>
              <a:rPr lang="en"/>
              <a:t>21</a:t>
            </a:r>
            <a:endParaRPr/>
          </a:p>
        </p:txBody>
      </p:sp>
      <p:sp>
        <p:nvSpPr>
          <p:cNvPr id="842" name="Google Shape;842;p52"/>
          <p:cNvSpPr txBox="1"/>
          <p:nvPr/>
        </p:nvSpPr>
        <p:spPr>
          <a:xfrm>
            <a:off x="5378023" y="40224"/>
            <a:ext cx="3361198" cy="3386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0" lang="en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MIL MANERAS DE ENGAÑAR</a:t>
            </a:r>
            <a:endParaRPr b="0" i="0" sz="1000" u="none" cap="none" strike="noStrike">
              <a:solidFill>
                <a:schemeClr val="lt2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843" name="Google Shape;843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97653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5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8099550" y="3548025"/>
            <a:ext cx="1044450" cy="1595472"/>
          </a:xfrm>
          <a:prstGeom prst="rect">
            <a:avLst/>
          </a:prstGeom>
          <a:noFill/>
          <a:ln>
            <a:noFill/>
          </a:ln>
        </p:spPr>
      </p:pic>
      <p:sp>
        <p:nvSpPr>
          <p:cNvPr id="845" name="Google Shape;845;p52"/>
          <p:cNvSpPr/>
          <p:nvPr/>
        </p:nvSpPr>
        <p:spPr>
          <a:xfrm>
            <a:off x="319987" y="811926"/>
            <a:ext cx="4614899" cy="82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b="0" i="0" lang="en" sz="2700" u="none" cap="none" strike="noStrike">
                <a:solidFill>
                  <a:srgbClr val="000000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¿Qué más podemos hacer?</a:t>
            </a:r>
            <a:endParaRPr b="0" i="0" sz="2700" u="none" cap="none" strike="noStrike">
              <a:solidFill>
                <a:srgbClr val="000000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6" name="Google Shape;846;p52"/>
          <p:cNvSpPr/>
          <p:nvPr/>
        </p:nvSpPr>
        <p:spPr>
          <a:xfrm>
            <a:off x="594110" y="1386722"/>
            <a:ext cx="4783912" cy="3083277"/>
          </a:xfrm>
          <a:prstGeom prst="rect">
            <a:avLst/>
          </a:prstGeom>
          <a:noFill/>
          <a:ln>
            <a:noFill/>
          </a:ln>
        </p:spPr>
        <p:txBody>
          <a:bodyPr anchorCtr="0" anchor="t" bIns="34250" lIns="68550" spcFirstLastPara="1" rIns="68550" wrap="square" tIns="34250">
            <a:noAutofit/>
          </a:bodyPr>
          <a:lstStyle/>
          <a:p>
            <a:pPr indent="-18414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IBM Plex Serif"/>
              <a:buChar char="•"/>
            </a:pPr>
            <a:r>
              <a:rPr b="0" i="0" lang="en" sz="21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S</a:t>
            </a: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ospechar, pero sin cinismo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650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No compartas lo que te parezca extraño 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650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Contrasta, verifica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165098" lvl="0" marL="21589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IBM Plex Serif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Alerta a tu círculo ante contenido 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 sospechoso y explica las herramientas 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  de verificación que conoces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  <a:p>
            <a:pPr indent="-305908" lvl="0" marL="30590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Char char="•"/>
            </a:pPr>
            <a:r>
              <a:rPr b="0" i="0" lang="en" sz="2000" u="none" cap="none" strike="noStrike">
                <a:solidFill>
                  <a:schemeClr val="dk1"/>
                </a:solidFill>
                <a:latin typeface="IBM Plex Serif"/>
                <a:ea typeface="IBM Plex Serif"/>
                <a:cs typeface="IBM Plex Serif"/>
                <a:sym typeface="IBM Plex Serif"/>
              </a:rPr>
              <a:t>Comparte el conocimiento</a:t>
            </a:r>
            <a:endParaRPr b="0" i="0" sz="2000" u="none" cap="none" strike="noStrike">
              <a:solidFill>
                <a:schemeClr val="dk1"/>
              </a:solidFill>
              <a:latin typeface="IBM Plex Serif"/>
              <a:ea typeface="IBM Plex Serif"/>
              <a:cs typeface="IBM Plex Serif"/>
              <a:sym typeface="IBM Plex Serif"/>
            </a:endParaRPr>
          </a:p>
        </p:txBody>
      </p:sp>
      <p:pic>
        <p:nvPicPr>
          <p:cNvPr id="847" name="Google Shape;847;p5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378031" y="1316867"/>
            <a:ext cx="3598894" cy="2024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53"/>
          <p:cNvSpPr/>
          <p:nvPr>
            <p:ph idx="2" type="pic"/>
          </p:nvPr>
        </p:nvSpPr>
        <p:spPr>
          <a:xfrm>
            <a:off x="4572099" y="194400"/>
            <a:ext cx="4368600" cy="4754698"/>
          </a:xfrm>
          <a:prstGeom prst="roundRect">
            <a:avLst>
              <a:gd fmla="val 3533" name="adj"/>
            </a:avLst>
          </a:prstGeom>
          <a:noFill/>
          <a:ln>
            <a:noFill/>
          </a:ln>
        </p:spPr>
      </p:sp>
      <p:sp>
        <p:nvSpPr>
          <p:cNvPr id="853" name="Google Shape;853;p53"/>
          <p:cNvSpPr txBox="1"/>
          <p:nvPr>
            <p:ph idx="1" type="subTitle"/>
          </p:nvPr>
        </p:nvSpPr>
        <p:spPr>
          <a:xfrm>
            <a:off x="391923" y="1201209"/>
            <a:ext cx="3737395" cy="2183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800"/>
              <a:t>2.6. Desinformación y cambio climático</a:t>
            </a:r>
            <a:endParaRPr sz="3800"/>
          </a:p>
        </p:txBody>
      </p:sp>
      <p:pic>
        <p:nvPicPr>
          <p:cNvPr id="854" name="Google Shape;85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9442" y="3520062"/>
            <a:ext cx="1522350" cy="422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5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8347" y="620920"/>
            <a:ext cx="3956098" cy="377146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" name="Google Shape;860;p5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799" y="148198"/>
            <a:ext cx="8830199" cy="44361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sp>
        <p:nvSpPr>
          <p:cNvPr id="861" name="Google Shape;861;p54"/>
          <p:cNvSpPr txBox="1"/>
          <p:nvPr/>
        </p:nvSpPr>
        <p:spPr>
          <a:xfrm>
            <a:off x="2187837" y="4599722"/>
            <a:ext cx="4769757" cy="3813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0" i="0" lang="en" sz="1300" u="sng" cap="none" strike="noStrike">
                <a:solidFill>
                  <a:schemeClr val="accent1"/>
                </a:solidFill>
                <a:highlight>
                  <a:srgbClr val="FFFFFF"/>
                </a:highlight>
                <a:latin typeface="Archivo SemiBold"/>
                <a:ea typeface="Archivo SemiBold"/>
                <a:cs typeface="Archivo SemiBold"/>
                <a:sym typeface="Archivo Semi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LINK VIDEO </a:t>
            </a:r>
            <a:endParaRPr b="0" i="0" sz="1300" u="sng" cap="none" strike="noStrike">
              <a:solidFill>
                <a:schemeClr val="accent1"/>
              </a:solidFill>
              <a:latin typeface="Archivo SemiBold"/>
              <a:ea typeface="Archivo SemiBold"/>
              <a:cs typeface="Archivo SemiBold"/>
              <a:sym typeface="Archivo SemiBold"/>
            </a:endParaRPr>
          </a:p>
        </p:txBody>
      </p:sp>
      <p:pic>
        <p:nvPicPr>
          <p:cNvPr id="862" name="Google Shape;862;p5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22286" y="1920987"/>
            <a:ext cx="899424" cy="890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55"/>
          <p:cNvSpPr/>
          <p:nvPr>
            <p:ph idx="2" type="pic"/>
          </p:nvPr>
        </p:nvSpPr>
        <p:spPr>
          <a:xfrm>
            <a:off x="4572099" y="194400"/>
            <a:ext cx="4368600" cy="4754698"/>
          </a:xfrm>
          <a:prstGeom prst="roundRect">
            <a:avLst>
              <a:gd fmla="val 3533" name="adj"/>
            </a:avLst>
          </a:prstGeom>
          <a:noFill/>
          <a:ln>
            <a:noFill/>
          </a:ln>
        </p:spPr>
      </p:sp>
      <p:sp>
        <p:nvSpPr>
          <p:cNvPr id="868" name="Google Shape;868;p55"/>
          <p:cNvSpPr txBox="1"/>
          <p:nvPr>
            <p:ph idx="1" type="subTitle"/>
          </p:nvPr>
        </p:nvSpPr>
        <p:spPr>
          <a:xfrm>
            <a:off x="391923" y="1201209"/>
            <a:ext cx="3737395" cy="218399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800"/>
              <a:t>2.7. Desinformación electoral</a:t>
            </a:r>
            <a:endParaRPr sz="3800"/>
          </a:p>
        </p:txBody>
      </p:sp>
      <p:pic>
        <p:nvPicPr>
          <p:cNvPr id="869" name="Google Shape;86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99442" y="3520062"/>
            <a:ext cx="1522350" cy="4222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p5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8347" y="620920"/>
            <a:ext cx="3956098" cy="3771465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56"/>
          <p:cNvSpPr txBox="1"/>
          <p:nvPr>
            <p:ph type="title"/>
          </p:nvPr>
        </p:nvSpPr>
        <p:spPr>
          <a:xfrm>
            <a:off x="4565074" y="316524"/>
            <a:ext cx="4109400" cy="116429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900"/>
              <a:t>Desinformación electoral</a:t>
            </a:r>
            <a:endParaRPr sz="3900"/>
          </a:p>
        </p:txBody>
      </p:sp>
      <p:sp>
        <p:nvSpPr>
          <p:cNvPr id="876" name="Google Shape;876;p56"/>
          <p:cNvSpPr txBox="1"/>
          <p:nvPr>
            <p:ph idx="3" type="body"/>
          </p:nvPr>
        </p:nvSpPr>
        <p:spPr>
          <a:xfrm>
            <a:off x="4572000" y="1842812"/>
            <a:ext cx="4109400" cy="1098599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" sz="1200"/>
              <a:t>Deslegitimación del sistema y del proceso electoral </a:t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" sz="1200"/>
              <a:t>Influencia estrangera</a:t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" sz="1200"/>
              <a:t>Temas de la agenda nacional</a:t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" sz="1200"/>
              <a:t>Gradación temporal: en las últimas 72 horas</a:t>
            </a:r>
            <a:endParaRPr sz="1200"/>
          </a:p>
          <a:p>
            <a: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-2984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</a:pPr>
            <a:r>
              <a:rPr lang="en" sz="1200"/>
              <a:t>Intención de interferir en los resultados y en la confianza a largo plazo. </a:t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 u="sng">
                <a:solidFill>
                  <a:schemeClr val="hlink"/>
                </a:solidFill>
                <a:hlinkClick r:id="rId3"/>
              </a:rPr>
              <a:t>ARTÍCULO: Desinformación electoral</a:t>
            </a:r>
            <a:endParaRPr b="1"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000"/>
          </a:p>
        </p:txBody>
      </p:sp>
      <p:pic>
        <p:nvPicPr>
          <p:cNvPr id="877" name="Google Shape;877;p56"/>
          <p:cNvPicPr preferRelativeResize="0"/>
          <p:nvPr>
            <p:ph idx="2" type="pic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96549" y="874498"/>
            <a:ext cx="2244600" cy="3330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pic>
      <p:pic>
        <p:nvPicPr>
          <p:cNvPr id="878" name="Google Shape;878;p5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125777" y="133353"/>
            <a:ext cx="548699" cy="1524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57"/>
          <p:cNvSpPr txBox="1"/>
          <p:nvPr>
            <p:ph type="title"/>
          </p:nvPr>
        </p:nvSpPr>
        <p:spPr>
          <a:xfrm>
            <a:off x="385650" y="1561813"/>
            <a:ext cx="8372700" cy="9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>
                <a:solidFill>
                  <a:schemeClr val="accent1"/>
                </a:solidFill>
              </a:rPr>
              <a:t>GRACIAS!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884" name="Google Shape;884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2796" y="2467487"/>
            <a:ext cx="1678403" cy="46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76200" y="2233375"/>
            <a:ext cx="1955723" cy="298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86" name="Google Shape;886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188275" y="2233375"/>
            <a:ext cx="1955723" cy="29863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58"/>
          <p:cNvSpPr txBox="1"/>
          <p:nvPr>
            <p:ph type="title"/>
          </p:nvPr>
        </p:nvSpPr>
        <p:spPr>
          <a:xfrm>
            <a:off x="878549" y="1352274"/>
            <a:ext cx="73869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lang="en" sz="3100">
                <a:solidFill>
                  <a:schemeClr val="accent2"/>
                </a:solidFill>
              </a:rPr>
              <a:t>Síguenos en</a:t>
            </a:r>
            <a:endParaRPr sz="3100">
              <a:solidFill>
                <a:schemeClr val="accent2"/>
              </a:solidFill>
            </a:endParaRPr>
          </a:p>
        </p:txBody>
      </p:sp>
      <p:pic>
        <p:nvPicPr>
          <p:cNvPr id="892" name="Google Shape;892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76200" y="2233375"/>
            <a:ext cx="1955723" cy="298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3" name="Google Shape;893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flipH="1">
            <a:off x="7188275" y="2233375"/>
            <a:ext cx="1955723" cy="2986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94" name="Google Shape;894;p5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6292" y="2149227"/>
            <a:ext cx="334908" cy="33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5" name="Google Shape;895;p5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732801" y="2149344"/>
            <a:ext cx="334912" cy="334922"/>
          </a:xfrm>
          <a:prstGeom prst="rect">
            <a:avLst/>
          </a:prstGeom>
          <a:noFill/>
          <a:ln>
            <a:noFill/>
          </a:ln>
        </p:spPr>
      </p:pic>
      <p:pic>
        <p:nvPicPr>
          <p:cNvPr id="896" name="Google Shape;896;p5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180791" y="2149344"/>
            <a:ext cx="334673" cy="334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5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628535" y="2149227"/>
            <a:ext cx="334673" cy="334935"/>
          </a:xfrm>
          <a:prstGeom prst="rect">
            <a:avLst/>
          </a:prstGeom>
          <a:noFill/>
          <a:ln>
            <a:noFill/>
          </a:ln>
        </p:spPr>
      </p:pic>
      <p:sp>
        <p:nvSpPr>
          <p:cNvPr id="898" name="Google Shape;898;p58"/>
          <p:cNvSpPr/>
          <p:nvPr/>
        </p:nvSpPr>
        <p:spPr>
          <a:xfrm>
            <a:off x="3543625" y="2962275"/>
            <a:ext cx="2056500" cy="390600"/>
          </a:xfrm>
          <a:prstGeom prst="roundRect">
            <a:avLst>
              <a:gd fmla="val 50000" name="adj"/>
            </a:avLst>
          </a:prstGeom>
          <a:solidFill>
            <a:schemeClr val="dk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accent1"/>
                </a:solidFill>
                <a:latin typeface="Archivo"/>
                <a:ea typeface="Archivo"/>
                <a:cs typeface="Archivo"/>
                <a:sym typeface="Archivo"/>
              </a:rPr>
              <a:t>Subscríbete a nuestra newsletter</a:t>
            </a:r>
            <a:endParaRPr b="0" i="0" sz="1100" u="none" cap="none" strike="noStrike">
              <a:solidFill>
                <a:schemeClr val="accent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463C"/>
        </a:solidFill>
      </p:bgPr>
    </p:bg>
    <p:spTree>
      <p:nvGrpSpPr>
        <p:cNvPr id="902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p59"/>
          <p:cNvSpPr txBox="1"/>
          <p:nvPr>
            <p:ph type="title"/>
          </p:nvPr>
        </p:nvSpPr>
        <p:spPr>
          <a:xfrm>
            <a:off x="416812" y="1141038"/>
            <a:ext cx="8372700" cy="96809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0" i="0" lang="en" sz="5000" u="none" cap="none" strike="noStrike">
                <a:solidFill>
                  <a:schemeClr val="lt1"/>
                </a:solidFill>
                <a:latin typeface="Archivo SemiBold"/>
                <a:ea typeface="Archivo SemiBold"/>
                <a:cs typeface="Archivo SemiBold"/>
                <a:sym typeface="Archivo SemiBold"/>
              </a:rPr>
              <a:t>MEDIA AND INFORMATION LITERACY COMMUNITY CONNECTIONS</a:t>
            </a:r>
            <a:endParaRPr sz="5000"/>
          </a:p>
        </p:txBody>
      </p:sp>
      <p:pic>
        <p:nvPicPr>
          <p:cNvPr id="904" name="Google Shape;904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91682" y="3233523"/>
            <a:ext cx="1560627" cy="432848"/>
          </a:xfrm>
          <a:prstGeom prst="rect">
            <a:avLst/>
          </a:prstGeom>
          <a:noFill/>
          <a:ln>
            <a:noFill/>
          </a:ln>
        </p:spPr>
      </p:pic>
      <p:sp>
        <p:nvSpPr>
          <p:cNvPr id="905" name="Google Shape;905;p59"/>
          <p:cNvSpPr txBox="1"/>
          <p:nvPr>
            <p:ph idx="1" type="subTitle"/>
          </p:nvPr>
        </p:nvSpPr>
        <p:spPr>
          <a:xfrm>
            <a:off x="416812" y="2730422"/>
            <a:ext cx="8372700" cy="5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00" lIns="91400" spcFirstLastPara="1" rIns="91400" wrap="square" tIns="914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">
                <a:solidFill>
                  <a:schemeClr val="accent1"/>
                </a:solidFill>
                <a:latin typeface="IBM Plex Serif Medium"/>
                <a:ea typeface="IBM Plex Serif Medium"/>
                <a:cs typeface="IBM Plex Serif Medium"/>
                <a:sym typeface="IBM Plex Serif Medium"/>
              </a:rPr>
              <a:t>Curso para profesionales de las bibliotecas españolas</a:t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906" name="Google Shape;906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0149" y="2884798"/>
            <a:ext cx="1479208" cy="2258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5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7664797" y="2884798"/>
            <a:ext cx="1479208" cy="2258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5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15172" y="4035232"/>
            <a:ext cx="819270" cy="409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5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03163" y="4131572"/>
            <a:ext cx="1367156" cy="21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0" name="Google Shape;910;p5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216373" y="3822221"/>
            <a:ext cx="698859" cy="707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1" name="Google Shape;911;p5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155023" y="3763955"/>
            <a:ext cx="891423" cy="10777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ompany Overview Presentation">
  <a:themeElements>
    <a:clrScheme name="Simple Light">
      <a:dk1>
        <a:srgbClr val="121212"/>
      </a:dk1>
      <a:lt1>
        <a:srgbClr val="FDF9E9"/>
      </a:lt1>
      <a:dk2>
        <a:srgbClr val="E8463C"/>
      </a:dk2>
      <a:lt2>
        <a:srgbClr val="003A4B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2121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